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9"/>
  </p:notesMasterIdLst>
  <p:handoutMasterIdLst>
    <p:handoutMasterId r:id="rId70"/>
  </p:handoutMasterIdLst>
  <p:sldIdLst>
    <p:sldId id="280" r:id="rId2"/>
    <p:sldId id="293" r:id="rId3"/>
    <p:sldId id="292" r:id="rId4"/>
    <p:sldId id="261" r:id="rId5"/>
    <p:sldId id="281" r:id="rId6"/>
    <p:sldId id="282" r:id="rId7"/>
    <p:sldId id="283" r:id="rId8"/>
    <p:sldId id="284" r:id="rId9"/>
    <p:sldId id="327" r:id="rId10"/>
    <p:sldId id="328" r:id="rId11"/>
    <p:sldId id="329" r:id="rId12"/>
    <p:sldId id="330" r:id="rId13"/>
    <p:sldId id="331" r:id="rId14"/>
    <p:sldId id="332" r:id="rId15"/>
    <p:sldId id="333" r:id="rId16"/>
    <p:sldId id="334" r:id="rId17"/>
    <p:sldId id="335" r:id="rId18"/>
    <p:sldId id="336" r:id="rId19"/>
    <p:sldId id="337" r:id="rId20"/>
    <p:sldId id="338" r:id="rId21"/>
    <p:sldId id="339" r:id="rId22"/>
    <p:sldId id="340" r:id="rId23"/>
    <p:sldId id="285" r:id="rId24"/>
    <p:sldId id="320" r:id="rId25"/>
    <p:sldId id="291" r:id="rId26"/>
    <p:sldId id="341" r:id="rId27"/>
    <p:sldId id="342" r:id="rId28"/>
    <p:sldId id="343" r:id="rId29"/>
    <p:sldId id="294" r:id="rId30"/>
    <p:sldId id="344" r:id="rId31"/>
    <p:sldId id="296" r:id="rId32"/>
    <p:sldId id="345" r:id="rId33"/>
    <p:sldId id="286" r:id="rId34"/>
    <p:sldId id="287" r:id="rId35"/>
    <p:sldId id="290" r:id="rId36"/>
    <p:sldId id="288" r:id="rId37"/>
    <p:sldId id="313" r:id="rId38"/>
    <p:sldId id="309" r:id="rId39"/>
    <p:sldId id="314" r:id="rId40"/>
    <p:sldId id="306" r:id="rId41"/>
    <p:sldId id="315" r:id="rId42"/>
    <p:sldId id="298" r:id="rId43"/>
    <p:sldId id="311" r:id="rId44"/>
    <p:sldId id="312" r:id="rId45"/>
    <p:sldId id="297" r:id="rId46"/>
    <p:sldId id="302" r:id="rId47"/>
    <p:sldId id="301" r:id="rId48"/>
    <p:sldId id="299" r:id="rId49"/>
    <p:sldId id="300" r:id="rId50"/>
    <p:sldId id="304" r:id="rId51"/>
    <p:sldId id="303" r:id="rId52"/>
    <p:sldId id="305" r:id="rId53"/>
    <p:sldId id="307" r:id="rId54"/>
    <p:sldId id="310" r:id="rId55"/>
    <p:sldId id="265" r:id="rId56"/>
    <p:sldId id="308" r:id="rId57"/>
    <p:sldId id="295" r:id="rId58"/>
    <p:sldId id="289" r:id="rId59"/>
    <p:sldId id="318" r:id="rId60"/>
    <p:sldId id="319" r:id="rId61"/>
    <p:sldId id="316" r:id="rId62"/>
    <p:sldId id="326" r:id="rId63"/>
    <p:sldId id="322" r:id="rId64"/>
    <p:sldId id="321" r:id="rId65"/>
    <p:sldId id="325" r:id="rId66"/>
    <p:sldId id="324" r:id="rId67"/>
    <p:sldId id="323" r:id="rId68"/>
  </p:sldIdLst>
  <p:sldSz cx="9906000" cy="6858000" type="A4"/>
  <p:notesSz cx="12192000" cy="6858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3ADE569A-98A5-4CD8-9FB8-2A1828C090FC}">
          <p14:sldIdLst>
            <p14:sldId id="280"/>
            <p14:sldId id="293"/>
            <p14:sldId id="292"/>
          </p14:sldIdLst>
        </p14:section>
        <p14:section name="메인화면" id="{956900DC-987F-4725-8C04-AF19610474EF}">
          <p14:sldIdLst>
            <p14:sldId id="261"/>
          </p14:sldIdLst>
        </p14:section>
        <p14:section name="시스템관리" id="{4DC1EB9D-510D-4DE2-81B7-26A04B42D3BA}">
          <p14:sldIdLst>
            <p14:sldId id="281"/>
          </p14:sldIdLst>
        </p14:section>
        <p14:section name="기준정보관리" id="{56AB8CB0-7B03-4725-9730-E7F5B51FB236}">
          <p14:sldIdLst>
            <p14:sldId id="282"/>
          </p14:sldIdLst>
        </p14:section>
        <p14:section name="작업지시관리" id="{897DFB8C-D859-4CB5-96D2-37515D20FFC6}">
          <p14:sldIdLst>
            <p14:sldId id="283"/>
          </p14:sldIdLst>
        </p14:section>
        <p14:section name="실적 관리" id="{601A5222-C1B0-4839-9F94-EF4EC2064D77}">
          <p14:sldIdLst>
            <p14:sldId id="284"/>
            <p14:sldId id="327"/>
            <p14:sldId id="328"/>
            <p14:sldId id="329"/>
            <p14:sldId id="330"/>
            <p14:sldId id="331"/>
            <p14:sldId id="332"/>
            <p14:sldId id="333"/>
            <p14:sldId id="334"/>
            <p14:sldId id="335"/>
            <p14:sldId id="336"/>
            <p14:sldId id="337"/>
            <p14:sldId id="338"/>
            <p14:sldId id="339"/>
            <p14:sldId id="340"/>
          </p14:sldIdLst>
        </p14:section>
        <p14:section name="품질관리" id="{4E77E14E-59B9-42ED-8E65-18847077C426}">
          <p14:sldIdLst>
            <p14:sldId id="285"/>
            <p14:sldId id="320"/>
            <p14:sldId id="291"/>
            <p14:sldId id="341"/>
            <p14:sldId id="342"/>
            <p14:sldId id="343"/>
            <p14:sldId id="294"/>
            <p14:sldId id="344"/>
            <p14:sldId id="296"/>
            <p14:sldId id="345"/>
          </p14:sldIdLst>
        </p14:section>
        <p14:section name="일지관리" id="{5C6509B2-D1DD-4F0D-8D98-B6D00314DFCC}">
          <p14:sldIdLst>
            <p14:sldId id="286"/>
          </p14:sldIdLst>
        </p14:section>
        <p14:section name="분석관리" id="{6FBA8A62-837E-47B9-9F66-A9000BE63F45}">
          <p14:sldIdLst>
            <p14:sldId id="287"/>
          </p14:sldIdLst>
        </p14:section>
        <p14:section name="금형관리" id="{E6801244-594A-40C6-B067-745916C01C4B}">
          <p14:sldIdLst>
            <p14:sldId id="290"/>
          </p14:sldIdLst>
        </p14:section>
        <p14:section name="현장운영" id="{9221ACA0-C4E6-4E0F-B311-FEA85FEE123C}">
          <p14:sldIdLst>
            <p14:sldId id="288"/>
            <p14:sldId id="313"/>
            <p14:sldId id="309"/>
            <p14:sldId id="314"/>
            <p14:sldId id="306"/>
            <p14:sldId id="315"/>
            <p14:sldId id="298"/>
            <p14:sldId id="311"/>
            <p14:sldId id="312"/>
            <p14:sldId id="297"/>
            <p14:sldId id="302"/>
            <p14:sldId id="301"/>
            <p14:sldId id="299"/>
            <p14:sldId id="300"/>
            <p14:sldId id="304"/>
            <p14:sldId id="303"/>
            <p14:sldId id="305"/>
            <p14:sldId id="307"/>
            <p14:sldId id="310"/>
            <p14:sldId id="265"/>
            <p14:sldId id="308"/>
            <p14:sldId id="295"/>
          </p14:sldIdLst>
        </p14:section>
        <p14:section name="웹" id="{6F32C1DE-882B-4174-96C0-438EB257AB8F}">
          <p14:sldIdLst>
            <p14:sldId id="289"/>
            <p14:sldId id="318"/>
            <p14:sldId id="319"/>
          </p14:sldIdLst>
        </p14:section>
        <p14:section name="ERD" id="{811F9209-D2C0-404B-9332-3389C5E0189E}">
          <p14:sldIdLst>
            <p14:sldId id="316"/>
            <p14:sldId id="326"/>
            <p14:sldId id="322"/>
            <p14:sldId id="321"/>
            <p14:sldId id="325"/>
            <p14:sldId id="324"/>
            <p14:sldId id="32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175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C479E"/>
    <a:srgbClr val="DBEEF4"/>
    <a:srgbClr val="EBF6F9"/>
    <a:srgbClr val="F6FBFC"/>
    <a:srgbClr val="4B77C6"/>
    <a:srgbClr val="B0C3E6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658" autoAdjust="0"/>
    <p:restoredTop sz="95165" autoAdjust="0"/>
  </p:normalViewPr>
  <p:slideViewPr>
    <p:cSldViewPr>
      <p:cViewPr varScale="1">
        <p:scale>
          <a:sx n="81" d="100"/>
          <a:sy n="81" d="100"/>
        </p:scale>
        <p:origin x="1531" y="48"/>
      </p:cViewPr>
      <p:guideLst>
        <p:guide orient="horz" pos="2880"/>
        <p:guide pos="1755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B7252AF8-5CCA-440C-9B2E-FB7DC38445D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8AB2625-9573-466E-9802-1FE25D35EC0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B0C602-CBA1-4602-9EFD-2EF545426A5E}" type="datetimeFigureOut">
              <a:rPr lang="ko-KR" altLang="en-US" smtClean="0"/>
              <a:t>2020-02-22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1AF66BD-61F0-412A-AC4A-196E5B830A2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17E558D-94B9-4128-9B27-4656A7A94DA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C80C60-C92B-4458-BB99-16520A62BF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209831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14B9A2-3CBF-4B9E-B8C0-718B0DFA73B7}" type="datetimeFigureOut">
              <a:rPr lang="ko-KR" altLang="en-US" smtClean="0"/>
              <a:t>2020-02-22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424363" y="857250"/>
            <a:ext cx="3343275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1325B1-A87F-4334-9D63-D20CE20260C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669458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1325B1-A87F-4334-9D63-D20CE20260C1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75781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1325B1-A87F-4334-9D63-D20CE20260C1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87535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1325B1-A87F-4334-9D63-D20CE20260C1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98515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1325B1-A87F-4334-9D63-D20CE20260C1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16841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1325B1-A87F-4334-9D63-D20CE20260C1}" type="slidenum">
              <a:rPr lang="ko-KR" altLang="en-US" smtClean="0"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51538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4806267" y="1259585"/>
            <a:ext cx="293465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485900" y="3840480"/>
            <a:ext cx="69342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67038C-3BE3-4B99-BDA1-B4AB54D35564}" type="datetime1">
              <a:rPr lang="en-US" altLang="ko-KR" smtClean="0"/>
              <a:t>2/22/2020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650" b="0" i="0">
                <a:solidFill>
                  <a:srgbClr val="888888"/>
                </a:solidFill>
                <a:latin typeface="Noto Sans CJK JP Bold"/>
                <a:cs typeface="Noto Sans CJK JP Bold"/>
              </a:defRPr>
            </a:lvl1pPr>
          </a:lstStyle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‹#›</a:t>
            </a:fld>
            <a:endParaRPr lang="en-US" altLang="ko-KR" spc="12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655034" y="818388"/>
            <a:ext cx="278606" cy="86995"/>
          </a:xfrm>
          <a:custGeom>
            <a:avLst/>
            <a:gdLst/>
            <a:ahLst/>
            <a:cxnLst/>
            <a:rect l="l" t="t" r="r" b="b"/>
            <a:pathLst>
              <a:path w="342900" h="86994">
                <a:moveTo>
                  <a:pt x="342899" y="0"/>
                </a:moveTo>
                <a:lnTo>
                  <a:pt x="0" y="0"/>
                </a:lnTo>
                <a:lnTo>
                  <a:pt x="0" y="86867"/>
                </a:lnTo>
                <a:lnTo>
                  <a:pt x="342899" y="86867"/>
                </a:lnTo>
                <a:lnTo>
                  <a:pt x="342899" y="0"/>
                </a:lnTo>
                <a:close/>
              </a:path>
            </a:pathLst>
          </a:custGeom>
          <a:solidFill>
            <a:srgbClr val="F6D257"/>
          </a:solidFill>
        </p:spPr>
        <p:txBody>
          <a:bodyPr wrap="square" lIns="0" tIns="0" rIns="0" bIns="0" rtlCol="0"/>
          <a:lstStyle/>
          <a:p>
            <a:endParaRPr sz="1463"/>
          </a:p>
        </p:txBody>
      </p:sp>
      <p:sp>
        <p:nvSpPr>
          <p:cNvPr id="17" name="bg object 17"/>
          <p:cNvSpPr/>
          <p:nvPr/>
        </p:nvSpPr>
        <p:spPr>
          <a:xfrm>
            <a:off x="655034" y="818388"/>
            <a:ext cx="278606" cy="86995"/>
          </a:xfrm>
          <a:custGeom>
            <a:avLst/>
            <a:gdLst/>
            <a:ahLst/>
            <a:cxnLst/>
            <a:rect l="l" t="t" r="r" b="b"/>
            <a:pathLst>
              <a:path w="342900" h="86994">
                <a:moveTo>
                  <a:pt x="0" y="86867"/>
                </a:moveTo>
                <a:lnTo>
                  <a:pt x="342899" y="86867"/>
                </a:lnTo>
                <a:lnTo>
                  <a:pt x="342899" y="0"/>
                </a:lnTo>
                <a:lnTo>
                  <a:pt x="0" y="0"/>
                </a:lnTo>
                <a:lnTo>
                  <a:pt x="0" y="86867"/>
                </a:lnTo>
                <a:close/>
              </a:path>
            </a:pathLst>
          </a:custGeom>
          <a:ln w="12192">
            <a:solidFill>
              <a:srgbClr val="F6D257"/>
            </a:solidFill>
          </a:ln>
        </p:spPr>
        <p:txBody>
          <a:bodyPr wrap="square" lIns="0" tIns="0" rIns="0" bIns="0" rtlCol="0"/>
          <a:lstStyle/>
          <a:p>
            <a:endParaRPr sz="1463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225951" y="1641094"/>
            <a:ext cx="3454098" cy="400110"/>
          </a:xfrm>
        </p:spPr>
        <p:txBody>
          <a:bodyPr lIns="0" tIns="0" rIns="0" bIns="0"/>
          <a:lstStyle>
            <a:lvl1pPr>
              <a:defRPr sz="2600" b="1" i="0">
                <a:solidFill>
                  <a:schemeClr val="bg1"/>
                </a:solidFill>
                <a:latin typeface="UnDinaru"/>
                <a:cs typeface="UnDinaru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3BE4F5-A9D4-4B1A-9F86-40FAA710A1A3}" type="datetime1">
              <a:rPr lang="en-US" altLang="ko-KR" smtClean="0"/>
              <a:t>2/22/2020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650" b="0" i="0">
                <a:solidFill>
                  <a:srgbClr val="888888"/>
                </a:solidFill>
                <a:latin typeface="Noto Sans CJK JP Bold"/>
                <a:cs typeface="Noto Sans CJK JP Bold"/>
              </a:defRPr>
            </a:lvl1pPr>
          </a:lstStyle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‹#›</a:t>
            </a:fld>
            <a:endParaRPr lang="en-US" altLang="ko-KR" spc="12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225951" y="1641094"/>
            <a:ext cx="3454098" cy="400110"/>
          </a:xfrm>
        </p:spPr>
        <p:txBody>
          <a:bodyPr lIns="0" tIns="0" rIns="0" bIns="0"/>
          <a:lstStyle>
            <a:lvl1pPr>
              <a:defRPr sz="2600" b="1" i="0">
                <a:solidFill>
                  <a:schemeClr val="bg1"/>
                </a:solidFill>
                <a:latin typeface="UnDinaru"/>
                <a:cs typeface="UnDinaru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95300" y="1577340"/>
            <a:ext cx="430911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101590" y="1577340"/>
            <a:ext cx="430911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405572-D386-465B-A244-3BD4E194A25F}" type="datetime1">
              <a:rPr lang="en-US" altLang="ko-KR" smtClean="0"/>
              <a:t>2/22/2020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650" b="0" i="0">
                <a:solidFill>
                  <a:srgbClr val="888888"/>
                </a:solidFill>
                <a:latin typeface="Noto Sans CJK JP Bold"/>
                <a:cs typeface="Noto Sans CJK JP Bold"/>
              </a:defRPr>
            </a:lvl1pPr>
          </a:lstStyle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‹#›</a:t>
            </a:fld>
            <a:endParaRPr lang="en-US" altLang="ko-KR" spc="12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1166" y="6858000"/>
            <a:ext cx="9904968" cy="1270"/>
          </a:xfrm>
          <a:custGeom>
            <a:avLst/>
            <a:gdLst/>
            <a:ahLst/>
            <a:cxnLst/>
            <a:rect l="l" t="t" r="r" b="b"/>
            <a:pathLst>
              <a:path w="12190730" h="1270">
                <a:moveTo>
                  <a:pt x="0" y="1270"/>
                </a:moveTo>
                <a:lnTo>
                  <a:pt x="12190684" y="1270"/>
                </a:lnTo>
                <a:lnTo>
                  <a:pt x="12190684" y="0"/>
                </a:lnTo>
                <a:lnTo>
                  <a:pt x="0" y="0"/>
                </a:lnTo>
                <a:lnTo>
                  <a:pt x="0" y="1270"/>
                </a:lnTo>
                <a:close/>
              </a:path>
            </a:pathLst>
          </a:custGeom>
          <a:solidFill>
            <a:srgbClr val="2C4A9E"/>
          </a:solidFill>
        </p:spPr>
        <p:txBody>
          <a:bodyPr wrap="square" lIns="0" tIns="0" rIns="0" bIns="0" rtlCol="0"/>
          <a:lstStyle/>
          <a:p>
            <a:endParaRPr sz="1463"/>
          </a:p>
        </p:txBody>
      </p:sp>
      <p:sp>
        <p:nvSpPr>
          <p:cNvPr id="17" name="bg object 17"/>
          <p:cNvSpPr/>
          <p:nvPr/>
        </p:nvSpPr>
        <p:spPr>
          <a:xfrm>
            <a:off x="618" y="6350"/>
            <a:ext cx="9906000" cy="6851650"/>
          </a:xfrm>
          <a:custGeom>
            <a:avLst/>
            <a:gdLst/>
            <a:ahLst/>
            <a:cxnLst/>
            <a:rect l="l" t="t" r="r" b="b"/>
            <a:pathLst>
              <a:path w="12192000" h="6851650">
                <a:moveTo>
                  <a:pt x="0" y="6851650"/>
                </a:moveTo>
                <a:lnTo>
                  <a:pt x="12192000" y="6851650"/>
                </a:lnTo>
                <a:lnTo>
                  <a:pt x="12192000" y="0"/>
                </a:lnTo>
                <a:lnTo>
                  <a:pt x="0" y="0"/>
                </a:lnTo>
                <a:lnTo>
                  <a:pt x="0" y="6851650"/>
                </a:lnTo>
                <a:close/>
              </a:path>
            </a:pathLst>
          </a:custGeom>
          <a:solidFill>
            <a:srgbClr val="2C4A9E"/>
          </a:solidFill>
        </p:spPr>
        <p:txBody>
          <a:bodyPr wrap="square" lIns="0" tIns="0" rIns="0" bIns="0" rtlCol="0"/>
          <a:lstStyle/>
          <a:p>
            <a:endParaRPr sz="1463"/>
          </a:p>
        </p:txBody>
      </p:sp>
      <p:sp>
        <p:nvSpPr>
          <p:cNvPr id="18" name="bg object 18"/>
          <p:cNvSpPr/>
          <p:nvPr/>
        </p:nvSpPr>
        <p:spPr>
          <a:xfrm>
            <a:off x="618" y="5334"/>
            <a:ext cx="9906000" cy="6853555"/>
          </a:xfrm>
          <a:custGeom>
            <a:avLst/>
            <a:gdLst/>
            <a:ahLst/>
            <a:cxnLst/>
            <a:rect l="l" t="t" r="r" b="b"/>
            <a:pathLst>
              <a:path w="12192000" h="6853555">
                <a:moveTo>
                  <a:pt x="0" y="1777"/>
                </a:moveTo>
                <a:lnTo>
                  <a:pt x="0" y="762"/>
                </a:lnTo>
                <a:lnTo>
                  <a:pt x="799" y="0"/>
                </a:lnTo>
                <a:lnTo>
                  <a:pt x="1786" y="0"/>
                </a:lnTo>
                <a:lnTo>
                  <a:pt x="12190222" y="0"/>
                </a:lnTo>
                <a:lnTo>
                  <a:pt x="12191238" y="0"/>
                </a:lnTo>
                <a:lnTo>
                  <a:pt x="12192000" y="762"/>
                </a:lnTo>
                <a:lnTo>
                  <a:pt x="12192000" y="1777"/>
                </a:lnTo>
                <a:lnTo>
                  <a:pt x="12192000" y="6851641"/>
                </a:lnTo>
                <a:lnTo>
                  <a:pt x="12192000" y="6852627"/>
                </a:lnTo>
                <a:lnTo>
                  <a:pt x="12191238" y="6853427"/>
                </a:lnTo>
                <a:lnTo>
                  <a:pt x="12190222" y="6853427"/>
                </a:lnTo>
                <a:lnTo>
                  <a:pt x="1786" y="6853427"/>
                </a:lnTo>
                <a:lnTo>
                  <a:pt x="799" y="6853427"/>
                </a:lnTo>
                <a:lnTo>
                  <a:pt x="0" y="6852627"/>
                </a:lnTo>
                <a:lnTo>
                  <a:pt x="0" y="6851641"/>
                </a:lnTo>
                <a:lnTo>
                  <a:pt x="0" y="1777"/>
                </a:lnTo>
                <a:close/>
              </a:path>
            </a:pathLst>
          </a:custGeom>
          <a:ln w="19811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 sz="1463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225951" y="1641094"/>
            <a:ext cx="3454098" cy="400110"/>
          </a:xfrm>
        </p:spPr>
        <p:txBody>
          <a:bodyPr lIns="0" tIns="0" rIns="0" bIns="0"/>
          <a:lstStyle>
            <a:lvl1pPr>
              <a:defRPr sz="2600" b="1" i="0">
                <a:solidFill>
                  <a:schemeClr val="bg1"/>
                </a:solidFill>
                <a:latin typeface="UnDinaru"/>
                <a:cs typeface="UnDinaru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FE007D-E079-4A59-B430-7C36D9E12AF8}" type="datetime1">
              <a:rPr lang="en-US" altLang="ko-KR" smtClean="0"/>
              <a:t>2/22/2020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650" b="0" i="0">
                <a:solidFill>
                  <a:srgbClr val="888888"/>
                </a:solidFill>
                <a:latin typeface="Noto Sans CJK JP Bold"/>
                <a:cs typeface="Noto Sans CJK JP Bold"/>
              </a:defRPr>
            </a:lvl1pPr>
          </a:lstStyle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‹#›</a:t>
            </a:fld>
            <a:endParaRPr lang="en-US" altLang="ko-KR" spc="12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2579B6-6567-4A44-A2AE-05E16ADE5FA6}" type="datetime1">
              <a:rPr lang="en-US" altLang="ko-KR" smtClean="0"/>
              <a:t>2/22/2020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650" b="0" i="0">
                <a:solidFill>
                  <a:srgbClr val="888888"/>
                </a:solidFill>
                <a:latin typeface="Noto Sans CJK JP Bold"/>
                <a:cs typeface="Noto Sans CJK JP Bold"/>
              </a:defRPr>
            </a:lvl1pPr>
          </a:lstStyle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‹#›</a:t>
            </a:fld>
            <a:endParaRPr lang="en-US" altLang="ko-KR" spc="12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225951" y="1641094"/>
            <a:ext cx="3454098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1" i="0">
                <a:solidFill>
                  <a:schemeClr val="bg1"/>
                </a:solidFill>
                <a:latin typeface="UnDinaru"/>
                <a:cs typeface="UnDinaru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95300" y="1577340"/>
            <a:ext cx="89154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368040" y="6377940"/>
            <a:ext cx="316992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95300" y="6377940"/>
            <a:ext cx="227838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7F687E-29D7-4B69-99A5-EB96F12EBE65}" type="datetime1">
              <a:rPr lang="en-US" altLang="ko-KR" smtClean="0"/>
              <a:t>2/22/2020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0734" y="6636451"/>
            <a:ext cx="163552" cy="10002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50" b="0" i="0">
                <a:solidFill>
                  <a:srgbClr val="888888"/>
                </a:solidFill>
                <a:latin typeface="Noto Sans CJK JP Bold"/>
                <a:cs typeface="Noto Sans CJK JP Bold"/>
              </a:defRPr>
            </a:lvl1pPr>
          </a:lstStyle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‹#›</a:t>
            </a:fld>
            <a:endParaRPr lang="en-US" altLang="ko-KR" spc="12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hf hdr="0" ft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371475">
        <a:defRPr>
          <a:latin typeface="+mn-lt"/>
          <a:ea typeface="+mn-ea"/>
          <a:cs typeface="+mn-cs"/>
        </a:defRPr>
      </a:lvl2pPr>
      <a:lvl3pPr marL="742950">
        <a:defRPr>
          <a:latin typeface="+mn-lt"/>
          <a:ea typeface="+mn-ea"/>
          <a:cs typeface="+mn-cs"/>
        </a:defRPr>
      </a:lvl3pPr>
      <a:lvl4pPr marL="1114425">
        <a:defRPr>
          <a:latin typeface="+mn-lt"/>
          <a:ea typeface="+mn-ea"/>
          <a:cs typeface="+mn-cs"/>
        </a:defRPr>
      </a:lvl4pPr>
      <a:lvl5pPr marL="1485900">
        <a:defRPr>
          <a:latin typeface="+mn-lt"/>
          <a:ea typeface="+mn-ea"/>
          <a:cs typeface="+mn-cs"/>
        </a:defRPr>
      </a:lvl5pPr>
      <a:lvl6pPr marL="1857375">
        <a:defRPr>
          <a:latin typeface="+mn-lt"/>
          <a:ea typeface="+mn-ea"/>
          <a:cs typeface="+mn-cs"/>
        </a:defRPr>
      </a:lvl6pPr>
      <a:lvl7pPr marL="2228850">
        <a:defRPr>
          <a:latin typeface="+mn-lt"/>
          <a:ea typeface="+mn-ea"/>
          <a:cs typeface="+mn-cs"/>
        </a:defRPr>
      </a:lvl7pPr>
      <a:lvl8pPr marL="2600325">
        <a:defRPr>
          <a:latin typeface="+mn-lt"/>
          <a:ea typeface="+mn-ea"/>
          <a:cs typeface="+mn-cs"/>
        </a:defRPr>
      </a:lvl8pPr>
      <a:lvl9pPr marL="29718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371475">
        <a:defRPr>
          <a:latin typeface="+mn-lt"/>
          <a:ea typeface="+mn-ea"/>
          <a:cs typeface="+mn-cs"/>
        </a:defRPr>
      </a:lvl2pPr>
      <a:lvl3pPr marL="742950">
        <a:defRPr>
          <a:latin typeface="+mn-lt"/>
          <a:ea typeface="+mn-ea"/>
          <a:cs typeface="+mn-cs"/>
        </a:defRPr>
      </a:lvl3pPr>
      <a:lvl4pPr marL="1114425">
        <a:defRPr>
          <a:latin typeface="+mn-lt"/>
          <a:ea typeface="+mn-ea"/>
          <a:cs typeface="+mn-cs"/>
        </a:defRPr>
      </a:lvl4pPr>
      <a:lvl5pPr marL="1485900">
        <a:defRPr>
          <a:latin typeface="+mn-lt"/>
          <a:ea typeface="+mn-ea"/>
          <a:cs typeface="+mn-cs"/>
        </a:defRPr>
      </a:lvl5pPr>
      <a:lvl6pPr marL="1857375">
        <a:defRPr>
          <a:latin typeface="+mn-lt"/>
          <a:ea typeface="+mn-ea"/>
          <a:cs typeface="+mn-cs"/>
        </a:defRPr>
      </a:lvl6pPr>
      <a:lvl7pPr marL="2228850">
        <a:defRPr>
          <a:latin typeface="+mn-lt"/>
          <a:ea typeface="+mn-ea"/>
          <a:cs typeface="+mn-cs"/>
        </a:defRPr>
      </a:lvl7pPr>
      <a:lvl8pPr marL="2600325">
        <a:defRPr>
          <a:latin typeface="+mn-lt"/>
          <a:ea typeface="+mn-ea"/>
          <a:cs typeface="+mn-cs"/>
        </a:defRPr>
      </a:lvl8pPr>
      <a:lvl9pPr marL="29718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.png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.png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8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0.PNG"/><Relationship Id="rId4" Type="http://schemas.openxmlformats.org/officeDocument/2006/relationships/image" Target="../media/image63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B32091C5-27A8-4185-97EB-778B490D786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1</a:t>
            </a:fld>
            <a:endParaRPr lang="en-US" altLang="ko-KR" spc="12" dirty="0"/>
          </a:p>
        </p:txBody>
      </p:sp>
      <p:sp>
        <p:nvSpPr>
          <p:cNvPr id="9" name="object 2">
            <a:extLst>
              <a:ext uri="{FF2B5EF4-FFF2-40B4-BE49-F238E27FC236}">
                <a16:creationId xmlns:a16="http://schemas.microsoft.com/office/drawing/2014/main" id="{53E09433-A22E-4839-AC23-EEFAD312317C}"/>
              </a:ext>
            </a:extLst>
          </p:cNvPr>
          <p:cNvSpPr txBox="1">
            <a:spLocks/>
          </p:cNvSpPr>
          <p:nvPr/>
        </p:nvSpPr>
        <p:spPr>
          <a:xfrm>
            <a:off x="2947010" y="2344925"/>
            <a:ext cx="4011980" cy="1957628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>
            <a:lvl1pPr>
              <a:defRPr sz="3200" b="0" i="0">
                <a:solidFill>
                  <a:schemeClr val="tx1"/>
                </a:solidFill>
                <a:latin typeface="UnDinaru"/>
                <a:ea typeface="+mj-ea"/>
                <a:cs typeface="UnDinaru"/>
              </a:defRPr>
            </a:lvl1pPr>
          </a:lstStyle>
          <a:p>
            <a:pPr marL="61397" latinLnBrk="0">
              <a:spcBef>
                <a:spcPts val="85"/>
              </a:spcBef>
              <a:tabLst>
                <a:tab pos="513358" algn="l"/>
                <a:tab pos="965319" algn="l"/>
                <a:tab pos="1417280" algn="l"/>
                <a:tab pos="1869242" algn="l"/>
                <a:tab pos="2638504" algn="l"/>
                <a:tab pos="3090466" algn="l"/>
              </a:tabLst>
            </a:pPr>
            <a:r>
              <a:rPr lang="en-US" altLang="ko-KR" kern="0" spc="-232" dirty="0">
                <a:solidFill>
                  <a:srgbClr val="2C479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TEAM4</a:t>
            </a:r>
          </a:p>
          <a:p>
            <a:pPr marL="61397" algn="ctr" latinLnBrk="0">
              <a:spcBef>
                <a:spcPts val="85"/>
              </a:spcBef>
              <a:tabLst>
                <a:tab pos="513358" algn="l"/>
                <a:tab pos="965319" algn="l"/>
                <a:tab pos="1417280" algn="l"/>
                <a:tab pos="1869242" algn="l"/>
                <a:tab pos="2638504" algn="l"/>
                <a:tab pos="3090466" algn="l"/>
              </a:tabLst>
            </a:pPr>
            <a:r>
              <a:rPr lang="ko-KR" altLang="en-US" sz="2400" kern="0" spc="-232" dirty="0">
                <a:solidFill>
                  <a:srgbClr val="4B77C6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             사용자를 위한</a:t>
            </a:r>
            <a:endParaRPr lang="en-US" altLang="ko-KR" sz="2400" kern="0" spc="-232" dirty="0">
              <a:solidFill>
                <a:srgbClr val="4B77C6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61397" algn="ctr" latinLnBrk="0">
              <a:spcBef>
                <a:spcPts val="85"/>
              </a:spcBef>
              <a:tabLst>
                <a:tab pos="513358" algn="l"/>
                <a:tab pos="965319" algn="l"/>
                <a:tab pos="1417280" algn="l"/>
                <a:tab pos="1869242" algn="l"/>
                <a:tab pos="2638504" algn="l"/>
                <a:tab pos="3090466" algn="l"/>
              </a:tabLst>
            </a:pPr>
            <a:r>
              <a:rPr lang="en-US" altLang="ko-KR" sz="4000" kern="0" spc="-232" dirty="0">
                <a:solidFill>
                  <a:srgbClr val="2C479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SPOK </a:t>
            </a:r>
            <a:r>
              <a:rPr lang="en-US" altLang="ko-KR" sz="2800" kern="0" spc="-232" dirty="0">
                <a:solidFill>
                  <a:srgbClr val="2C479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USER’S</a:t>
            </a:r>
            <a:r>
              <a:rPr lang="en-US" altLang="ko-KR" kern="0" spc="-232" dirty="0">
                <a:solidFill>
                  <a:srgbClr val="2C479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</a:p>
          <a:p>
            <a:pPr marL="61397" algn="ctr" latinLnBrk="0">
              <a:spcBef>
                <a:spcPts val="85"/>
              </a:spcBef>
              <a:tabLst>
                <a:tab pos="513358" algn="l"/>
                <a:tab pos="965319" algn="l"/>
                <a:tab pos="1417280" algn="l"/>
                <a:tab pos="1869242" algn="l"/>
                <a:tab pos="2638504" algn="l"/>
                <a:tab pos="3090466" algn="l"/>
              </a:tabLst>
            </a:pPr>
            <a:r>
              <a:rPr lang="en-US" altLang="ko-KR" sz="2800" kern="0" spc="-232" dirty="0">
                <a:solidFill>
                  <a:srgbClr val="2C479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                         GUIDE Manual</a:t>
            </a:r>
            <a:endParaRPr lang="ko-KR" altLang="en-US" kern="0" spc="-228" dirty="0">
              <a:solidFill>
                <a:srgbClr val="2C479E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F7E3838-E285-40CD-8727-FE8DC44C7297}"/>
              </a:ext>
            </a:extLst>
          </p:cNvPr>
          <p:cNvSpPr txBox="1"/>
          <p:nvPr/>
        </p:nvSpPr>
        <p:spPr>
          <a:xfrm>
            <a:off x="6031279" y="4188135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4B77C6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2020. 02</a:t>
            </a:r>
            <a:endParaRPr lang="ko-KR" altLang="en-US" dirty="0">
              <a:solidFill>
                <a:srgbClr val="4B77C6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9C292F9-8BD1-44DF-9E19-9DFC643849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9698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</a:t>
              </a: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5</a:t>
              </a:r>
              <a:r>
                <a:rPr lang="en-US" altLang="ko-KR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실적관리</a:t>
              </a:r>
              <a:endPara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6744950" y="880052"/>
              <a:ext cx="5447049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1544361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 </a:t>
            </a:r>
            <a:r>
              <a:rPr lang="ko-KR" altLang="en-US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실적조회 </a:t>
            </a:r>
            <a:r>
              <a:rPr lang="en-US" altLang="ko-KR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- </a:t>
            </a:r>
            <a:r>
              <a:rPr lang="ko-KR" altLang="en-US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수정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2" y="1013872"/>
            <a:ext cx="5336068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5341890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메뉴</a:t>
            </a:r>
            <a:r>
              <a:rPr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200" spc="-41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실적관리</a:t>
            </a:r>
            <a:r>
              <a:rPr sz="1200" spc="-41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 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실적조회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&lt;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수정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2" name="슬라이드 번호 개체 틀 61">
            <a:extLst>
              <a:ext uri="{FF2B5EF4-FFF2-40B4-BE49-F238E27FC236}">
                <a16:creationId xmlns:a16="http://schemas.microsoft.com/office/drawing/2014/main" id="{DB40C00A-A56F-4FFA-A6B2-6530292A620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4764767" y="6491284"/>
            <a:ext cx="376466" cy="307777"/>
          </a:xfrm>
        </p:spPr>
        <p:txBody>
          <a:bodyPr/>
          <a:lstStyle/>
          <a:p>
            <a:pPr marL="30956" algn="ctr">
              <a:spcBef>
                <a:spcPts val="33"/>
              </a:spcBef>
            </a:pPr>
            <a:fld id="{81D60167-4931-47E6-BA6A-407CBD079E47}" type="slidenum">
              <a:rPr lang="en-US" altLang="ko-KR" sz="2000" spc="12" smtClean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pPr marL="30956" algn="ctr">
                <a:spcBef>
                  <a:spcPts val="33"/>
                </a:spcBef>
              </a:pPr>
              <a:t>10</a:t>
            </a:fld>
            <a:endParaRPr lang="en-US" altLang="ko-KR" sz="2000" spc="12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6B5826D2-D8F0-4F92-A0A0-ECF60C4C3910}"/>
              </a:ext>
            </a:extLst>
          </p:cNvPr>
          <p:cNvGraphicFramePr>
            <a:graphicFrameLocks noGrp="1"/>
          </p:cNvGraphicFramePr>
          <p:nvPr/>
        </p:nvGraphicFramePr>
        <p:xfrm>
          <a:off x="5466051" y="577866"/>
          <a:ext cx="4425726" cy="58300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7149">
                  <a:extLst>
                    <a:ext uri="{9D8B030D-6E8A-4147-A177-3AD203B41FA5}">
                      <a16:colId xmlns:a16="http://schemas.microsoft.com/office/drawing/2014/main" val="258487136"/>
                    </a:ext>
                  </a:extLst>
                </a:gridCol>
                <a:gridCol w="1904738">
                  <a:extLst>
                    <a:ext uri="{9D8B030D-6E8A-4147-A177-3AD203B41FA5}">
                      <a16:colId xmlns:a16="http://schemas.microsoft.com/office/drawing/2014/main" val="2879822528"/>
                    </a:ext>
                  </a:extLst>
                </a:gridCol>
                <a:gridCol w="1433839">
                  <a:extLst>
                    <a:ext uri="{9D8B030D-6E8A-4147-A177-3AD203B41FA5}">
                      <a16:colId xmlns:a16="http://schemas.microsoft.com/office/drawing/2014/main" val="564198954"/>
                    </a:ext>
                  </a:extLst>
                </a:gridCol>
              </a:tblGrid>
              <a:tr h="4738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항목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비고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6202715"/>
                  </a:ext>
                </a:extLst>
              </a:tr>
              <a:tr h="47387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번호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수정할 정보의 번호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수정불가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781356"/>
                  </a:ext>
                </a:extLst>
              </a:tr>
              <a:tr h="488227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작업지시일자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수정할 정보의 작업지시일자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수정불가</a:t>
                      </a:r>
                    </a:p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7862728"/>
                  </a:ext>
                </a:extLst>
              </a:tr>
              <a:tr h="488227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작업지시상태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수정할 정보의 작업지시상태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수정불가</a:t>
                      </a:r>
                    </a:p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8949490"/>
                  </a:ext>
                </a:extLst>
              </a:tr>
              <a:tr h="488227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작업지시번호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수정할 정보의 작업지시번호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수정불가</a:t>
                      </a:r>
                    </a:p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4862777"/>
                  </a:ext>
                </a:extLst>
              </a:tr>
              <a:tr h="488227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품목코드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수정할 정보의 품목코드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수정불가</a:t>
                      </a:r>
                    </a:p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2026246"/>
                  </a:ext>
                </a:extLst>
              </a:tr>
              <a:tr h="488227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품목명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수정할 정보의 품목명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수정불가</a:t>
                      </a:r>
                    </a:p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1129578"/>
                  </a:ext>
                </a:extLst>
              </a:tr>
              <a:tr h="488227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작업장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수정할 정보의 작업장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수정불가</a:t>
                      </a:r>
                    </a:p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4148150"/>
                  </a:ext>
                </a:extLst>
              </a:tr>
              <a:tr h="488227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공정명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수정할 정보의 공정명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수정불가</a:t>
                      </a:r>
                    </a:p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5721692"/>
                  </a:ext>
                </a:extLst>
              </a:tr>
              <a:tr h="488227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투입수량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수정할 정보의 투입수량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수정불가</a:t>
                      </a:r>
                    </a:p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6762758"/>
                  </a:ext>
                </a:extLst>
              </a:tr>
              <a:tr h="488227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산출수량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수정할 정보의 산출수량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수정불가</a:t>
                      </a:r>
                    </a:p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4249532"/>
                  </a:ext>
                </a:extLst>
              </a:tr>
              <a:tr h="488227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1" dirty="0">
                          <a:highlight>
                            <a:srgbClr val="FFFF00"/>
                          </a:highlight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*</a:t>
                      </a:r>
                      <a:r>
                        <a:rPr lang="ko-KR" altLang="en-US" sz="1200" b="1" dirty="0">
                          <a:highlight>
                            <a:srgbClr val="FFFF00"/>
                          </a:highlight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생산수량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원하는 생산수량으로 수량설정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숫자가 아닌 경우 메시지 확인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8606808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E1EAE761-9ACD-4591-B98F-ABC4560092EB}"/>
              </a:ext>
            </a:extLst>
          </p:cNvPr>
          <p:cNvSpPr txBox="1"/>
          <p:nvPr/>
        </p:nvSpPr>
        <p:spPr>
          <a:xfrm>
            <a:off x="79245" y="1828800"/>
            <a:ext cx="1489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※ 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</a:rPr>
              <a:t>*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</a:rPr>
              <a:t> 표시는 필수로 입력해야 되는 값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3566BC6-5AC5-4F9C-8092-4537FF1D1D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3616" y="1324519"/>
            <a:ext cx="3770205" cy="508336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C0E045E-3EFC-4C4C-9122-248FA77F4187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오휘석</a:t>
            </a:r>
            <a:endParaRPr lang="ko-KR" altLang="en-US"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68463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11A8E625-ABC3-4CC9-89C4-984EE5C00F26}"/>
              </a:ext>
            </a:extLst>
          </p:cNvPr>
          <p:cNvCxnSpPr>
            <a:cxnSpLocks/>
          </p:cNvCxnSpPr>
          <p:nvPr/>
        </p:nvCxnSpPr>
        <p:spPr>
          <a:xfrm>
            <a:off x="978155" y="3471558"/>
            <a:ext cx="605505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05</a:t>
              </a:r>
              <a:r>
                <a:rPr lang="ko-KR" altLang="en-US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실적관리</a:t>
              </a:r>
              <a:endPara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763562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lang="en-US" altLang="ko-KR" sz="1600" spc="16" dirty="0">
                <a:latin typeface="Noto Sans CJK JP Bold"/>
                <a:cs typeface="Noto Sans CJK JP Bold"/>
              </a:rPr>
              <a:t># </a:t>
            </a:r>
            <a:r>
              <a:rPr lang="ko-KR" altLang="en-US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포장팔렛트마감 </a:t>
            </a:r>
            <a:r>
              <a:rPr lang="en-US" altLang="ko-KR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Process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포장팔렛트마감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Process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751189" y="1160686"/>
            <a:ext cx="2059623" cy="1959150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포장작업에서 팔렛트를 생성하는 것을 확인할 수 있고 등급상세명을 수정할 수 있다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하지만 팔렛트가 마감일 경우 불가능하다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또한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작업지시를 마감시킬 때 속한 팔렛트 마감여부가 하나라도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N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가 있을 경우 작업지시를 마감시킬 수 없다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10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2" name="슬라이드 번호 개체 틀 61">
            <a:extLst>
              <a:ext uri="{FF2B5EF4-FFF2-40B4-BE49-F238E27FC236}">
                <a16:creationId xmlns:a16="http://schemas.microsoft.com/office/drawing/2014/main" id="{DB40C00A-A56F-4FFA-A6B2-6530292A620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4764767" y="6491284"/>
            <a:ext cx="376466" cy="307777"/>
          </a:xfrm>
        </p:spPr>
        <p:txBody>
          <a:bodyPr/>
          <a:lstStyle/>
          <a:p>
            <a:pPr marL="30956" algn="ctr">
              <a:spcBef>
                <a:spcPts val="33"/>
              </a:spcBef>
            </a:pPr>
            <a:fld id="{81D60167-4931-47E6-BA6A-407CBD079E47}" type="slidenum">
              <a:rPr lang="en-US" altLang="ko-KR" sz="2000" spc="12" smtClean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pPr marL="30956" algn="ctr">
                <a:spcBef>
                  <a:spcPts val="33"/>
                </a:spcBef>
              </a:pPr>
              <a:t>11</a:t>
            </a:fld>
            <a:endParaRPr lang="en-US" altLang="ko-KR" sz="2000" spc="12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40" name="직사각형 39">
            <a:extLst>
              <a:ext uri="{FF2B5EF4-FFF2-40B4-BE49-F238E27FC236}">
                <a16:creationId xmlns:a16="http://schemas.microsoft.com/office/drawing/2014/main" id="{5CAE61B1-E95D-4991-ACD4-3DAA1AE323E1}"/>
              </a:ext>
            </a:extLst>
          </p:cNvPr>
          <p:cNvSpPr/>
          <p:nvPr/>
        </p:nvSpPr>
        <p:spPr>
          <a:xfrm>
            <a:off x="533400" y="320045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작업지시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F13E4A7-1BCE-467A-839A-D04184025AB7}"/>
              </a:ext>
            </a:extLst>
          </p:cNvPr>
          <p:cNvSpPr/>
          <p:nvPr/>
        </p:nvSpPr>
        <p:spPr>
          <a:xfrm>
            <a:off x="1540036" y="320045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팔렛트 생성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6A60395-3699-4BC6-A314-24D9E08AA6F4}"/>
              </a:ext>
            </a:extLst>
          </p:cNvPr>
          <p:cNvSpPr txBox="1"/>
          <p:nvPr/>
        </p:nvSpPr>
        <p:spPr>
          <a:xfrm>
            <a:off x="1475401" y="2947368"/>
            <a:ext cx="11358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포장 작업</a:t>
            </a:r>
          </a:p>
        </p:txBody>
      </p:sp>
      <p:sp>
        <p:nvSpPr>
          <p:cNvPr id="50" name="순서도: 판단 49">
            <a:extLst>
              <a:ext uri="{FF2B5EF4-FFF2-40B4-BE49-F238E27FC236}">
                <a16:creationId xmlns:a16="http://schemas.microsoft.com/office/drawing/2014/main" id="{807DEC54-3FAF-4D3E-98A7-DF3AE35D5B3F}"/>
              </a:ext>
            </a:extLst>
          </p:cNvPr>
          <p:cNvSpPr/>
          <p:nvPr/>
        </p:nvSpPr>
        <p:spPr>
          <a:xfrm>
            <a:off x="3866150" y="3191124"/>
            <a:ext cx="1011641" cy="560867"/>
          </a:xfrm>
          <a:prstGeom prst="flowChartDecision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402AFA2-B2C7-4DF7-8A8F-55B620480ACF}"/>
              </a:ext>
            </a:extLst>
          </p:cNvPr>
          <p:cNvSpPr txBox="1"/>
          <p:nvPr/>
        </p:nvSpPr>
        <p:spPr>
          <a:xfrm>
            <a:off x="3979476" y="3340752"/>
            <a:ext cx="11358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팔렛트 마감</a:t>
            </a:r>
          </a:p>
        </p:txBody>
      </p:sp>
      <p:sp>
        <p:nvSpPr>
          <p:cNvPr id="54" name="순서도: 판단 53">
            <a:extLst>
              <a:ext uri="{FF2B5EF4-FFF2-40B4-BE49-F238E27FC236}">
                <a16:creationId xmlns:a16="http://schemas.microsoft.com/office/drawing/2014/main" id="{F64186E0-98DF-441F-8725-FA5908C837BE}"/>
              </a:ext>
            </a:extLst>
          </p:cNvPr>
          <p:cNvSpPr/>
          <p:nvPr/>
        </p:nvSpPr>
        <p:spPr>
          <a:xfrm>
            <a:off x="5994258" y="3191124"/>
            <a:ext cx="1135854" cy="560867"/>
          </a:xfrm>
          <a:prstGeom prst="flowChartDecision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7FFCB2F-CBCB-4C74-8873-C5CF3E026256}"/>
              </a:ext>
            </a:extLst>
          </p:cNvPr>
          <p:cNvSpPr txBox="1"/>
          <p:nvPr/>
        </p:nvSpPr>
        <p:spPr>
          <a:xfrm>
            <a:off x="6039034" y="3360909"/>
            <a:ext cx="11358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작업지시 마감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E7B5AAB-721B-4878-9A55-7352DEA603EC}"/>
              </a:ext>
            </a:extLst>
          </p:cNvPr>
          <p:cNvSpPr txBox="1"/>
          <p:nvPr/>
        </p:nvSpPr>
        <p:spPr>
          <a:xfrm>
            <a:off x="4592652" y="3120224"/>
            <a:ext cx="2285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Y</a:t>
            </a:r>
            <a:endParaRPr lang="ko-KR" altLang="en-US" sz="1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076C64C-D6AB-4431-BE4A-56A2329CDC8F}"/>
              </a:ext>
            </a:extLst>
          </p:cNvPr>
          <p:cNvSpPr txBox="1"/>
          <p:nvPr/>
        </p:nvSpPr>
        <p:spPr>
          <a:xfrm>
            <a:off x="6844877" y="3120065"/>
            <a:ext cx="2285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Y</a:t>
            </a:r>
            <a:endParaRPr lang="ko-KR" altLang="en-US" sz="1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58" name="순서도: 판단 57">
            <a:extLst>
              <a:ext uri="{FF2B5EF4-FFF2-40B4-BE49-F238E27FC236}">
                <a16:creationId xmlns:a16="http://schemas.microsoft.com/office/drawing/2014/main" id="{D2058BEC-3A38-497D-950C-201997A51BEA}"/>
              </a:ext>
            </a:extLst>
          </p:cNvPr>
          <p:cNvSpPr/>
          <p:nvPr/>
        </p:nvSpPr>
        <p:spPr>
          <a:xfrm>
            <a:off x="2568931" y="3191124"/>
            <a:ext cx="1135854" cy="560867"/>
          </a:xfrm>
          <a:prstGeom prst="flowChartDecision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6019AB3A-4E21-4590-9A54-058C9573FA35}"/>
              </a:ext>
            </a:extLst>
          </p:cNvPr>
          <p:cNvSpPr txBox="1"/>
          <p:nvPr/>
        </p:nvSpPr>
        <p:spPr>
          <a:xfrm>
            <a:off x="2649821" y="3340752"/>
            <a:ext cx="11358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등급상세 수정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C10E1427-6BDB-4C1C-A2F5-9F696203A31F}"/>
              </a:ext>
            </a:extLst>
          </p:cNvPr>
          <p:cNvSpPr txBox="1"/>
          <p:nvPr/>
        </p:nvSpPr>
        <p:spPr>
          <a:xfrm>
            <a:off x="2907427" y="2892758"/>
            <a:ext cx="4902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Y/N</a:t>
            </a:r>
            <a:endParaRPr lang="ko-KR" altLang="en-US" sz="1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0449CDE6-04E8-4696-854E-8585EC1283BE}"/>
              </a:ext>
            </a:extLst>
          </p:cNvPr>
          <p:cNvSpPr/>
          <p:nvPr/>
        </p:nvSpPr>
        <p:spPr>
          <a:xfrm>
            <a:off x="4990192" y="3227559"/>
            <a:ext cx="90192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팔렛트 마감</a:t>
            </a: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EC1799F2-C413-4FC0-9968-8A3E2369B7FE}"/>
              </a:ext>
            </a:extLst>
          </p:cNvPr>
          <p:cNvCxnSpPr>
            <a:cxnSpLocks/>
            <a:stCxn id="54" idx="2"/>
            <a:endCxn id="43" idx="0"/>
          </p:cNvCxnSpPr>
          <p:nvPr/>
        </p:nvCxnSpPr>
        <p:spPr>
          <a:xfrm>
            <a:off x="6562185" y="3751991"/>
            <a:ext cx="9491" cy="4535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87C9F14B-BEA6-44EE-830B-7854A88CCE7D}"/>
              </a:ext>
            </a:extLst>
          </p:cNvPr>
          <p:cNvSpPr/>
          <p:nvPr/>
        </p:nvSpPr>
        <p:spPr>
          <a:xfrm>
            <a:off x="6120716" y="4205538"/>
            <a:ext cx="90192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작업지시 마감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06E827DF-1037-4071-8CA6-A68D0D4412B6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오휘석</a:t>
            </a:r>
            <a:endParaRPr lang="ko-KR" altLang="en-US"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012027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</a:t>
              </a: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5</a:t>
              </a:r>
              <a:r>
                <a:rPr lang="en-US" altLang="ko-KR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실적관리</a:t>
              </a:r>
              <a:endPara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1925361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 </a:t>
            </a:r>
            <a:r>
              <a:rPr lang="ko-KR" altLang="en-US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포장팔렛트마감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메뉴</a:t>
            </a:r>
            <a:r>
              <a:rPr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200" spc="-41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실적관리</a:t>
            </a:r>
            <a:r>
              <a:rPr sz="1200" spc="-41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 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포장팔렛트마감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751189" y="1160686"/>
            <a:ext cx="2059623" cy="4444703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조회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지정한 조건으로 내용을 조회한다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수정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열의 생산수량을 수정할 수 있다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새로고침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모든 조회내역을 초기화 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작업지시 마감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체크로 선택한 행의 작업지시를 마감한다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단 작업지시에 속한 팔렛트가 하나라도 마감이 안될 경우 마감할 수 없다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팔렛트 마감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원하는 행을 선택하여 팔렛트를 마감한다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2) </a:t>
            </a: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수정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항목의 등급상세명을 자신이 쓰고 싶은 내용을 작성 후 클릭하면 내용이 수정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813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등급상세 수정 </a:t>
            </a:r>
            <a:r>
              <a:rPr lang="en-US" altLang="ko-KR" sz="813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: </a:t>
            </a:r>
            <a:r>
              <a:rPr lang="ko-KR" altLang="en-US" sz="813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원하는 글로 수정할 수 있다</a:t>
            </a:r>
            <a:r>
              <a:rPr lang="en-US" altLang="ko-KR" sz="813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. </a:t>
            </a:r>
            <a:r>
              <a:rPr lang="ko-KR" altLang="en-US" sz="813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단 팔레트 마감된 경우 수정 불가능</a:t>
            </a:r>
            <a:r>
              <a:rPr lang="en-US" altLang="ko-KR" sz="813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.</a:t>
            </a: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2" name="슬라이드 번호 개체 틀 61">
            <a:extLst>
              <a:ext uri="{FF2B5EF4-FFF2-40B4-BE49-F238E27FC236}">
                <a16:creationId xmlns:a16="http://schemas.microsoft.com/office/drawing/2014/main" id="{DB40C00A-A56F-4FFA-A6B2-6530292A620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4764767" y="6491284"/>
            <a:ext cx="376466" cy="307777"/>
          </a:xfrm>
        </p:spPr>
        <p:txBody>
          <a:bodyPr/>
          <a:lstStyle/>
          <a:p>
            <a:pPr marL="30956" algn="ctr">
              <a:spcBef>
                <a:spcPts val="33"/>
              </a:spcBef>
            </a:pPr>
            <a:fld id="{81D60167-4931-47E6-BA6A-407CBD079E47}" type="slidenum">
              <a:rPr lang="en-US" altLang="ko-KR" sz="2000" spc="12" smtClean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pPr marL="30956" algn="ctr">
                <a:spcBef>
                  <a:spcPts val="33"/>
                </a:spcBef>
              </a:pPr>
              <a:t>12</a:t>
            </a:fld>
            <a:endParaRPr lang="en-US" altLang="ko-KR" sz="2000" spc="12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8166FA84-FF9A-4B13-AA99-558F5E422BC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99486" y="1858338"/>
            <a:ext cx="7401123" cy="4543361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1390E0CE-B29D-4ACB-896A-FD2DC7F8F2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9384" y="3962400"/>
            <a:ext cx="2118137" cy="170973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" name="타원 23">
            <a:extLst>
              <a:ext uri="{FF2B5EF4-FFF2-40B4-BE49-F238E27FC236}">
                <a16:creationId xmlns:a16="http://schemas.microsoft.com/office/drawing/2014/main" id="{B6E8133B-14AF-402D-B508-9F9B90B9F48A}"/>
              </a:ext>
            </a:extLst>
          </p:cNvPr>
          <p:cNvSpPr/>
          <p:nvPr/>
        </p:nvSpPr>
        <p:spPr>
          <a:xfrm>
            <a:off x="3124200" y="4267200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A4BA330-F822-4FCC-986B-2224699ABE21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오휘석</a:t>
            </a:r>
            <a:endParaRPr lang="ko-KR" altLang="en-US"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27" name="object 19">
            <a:extLst>
              <a:ext uri="{FF2B5EF4-FFF2-40B4-BE49-F238E27FC236}">
                <a16:creationId xmlns:a16="http://schemas.microsoft.com/office/drawing/2014/main" id="{C4F8AACE-EF6E-4986-8EDA-13B45FEC0489}"/>
              </a:ext>
            </a:extLst>
          </p:cNvPr>
          <p:cNvSpPr/>
          <p:nvPr/>
        </p:nvSpPr>
        <p:spPr>
          <a:xfrm>
            <a:off x="64595" y="1297243"/>
            <a:ext cx="7455366" cy="504736"/>
          </a:xfrm>
          <a:custGeom>
            <a:avLst/>
            <a:gdLst/>
            <a:ahLst/>
            <a:cxnLst/>
            <a:rect l="l" t="t" r="r" b="b"/>
            <a:pathLst>
              <a:path w="2801620" h="5991225">
                <a:moveTo>
                  <a:pt x="2801111" y="0"/>
                </a:moveTo>
                <a:lnTo>
                  <a:pt x="0" y="0"/>
                </a:lnTo>
                <a:lnTo>
                  <a:pt x="0" y="5990844"/>
                </a:lnTo>
                <a:lnTo>
                  <a:pt x="2801111" y="5990844"/>
                </a:lnTo>
                <a:lnTo>
                  <a:pt x="2801111" y="0"/>
                </a:lnTo>
                <a:close/>
              </a:path>
            </a:pathLst>
          </a:custGeom>
          <a:ln w="3175">
            <a:solidFill>
              <a:srgbClr val="4B77C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/>
          <a:lstStyle/>
          <a:p>
            <a:endParaRPr sz="1463" dirty="0">
              <a:highlight>
                <a:srgbClr val="000000"/>
              </a:highlight>
            </a:endParaRPr>
          </a:p>
        </p:txBody>
      </p:sp>
      <p:sp>
        <p:nvSpPr>
          <p:cNvPr id="28" name="object 22">
            <a:extLst>
              <a:ext uri="{FF2B5EF4-FFF2-40B4-BE49-F238E27FC236}">
                <a16:creationId xmlns:a16="http://schemas.microsoft.com/office/drawing/2014/main" id="{C4217E7F-DB1B-4931-9ABB-3F743A96D17A}"/>
              </a:ext>
            </a:extLst>
          </p:cNvPr>
          <p:cNvSpPr/>
          <p:nvPr/>
        </p:nvSpPr>
        <p:spPr>
          <a:xfrm>
            <a:off x="64595" y="1297285"/>
            <a:ext cx="1240175" cy="507825"/>
          </a:xfrm>
          <a:custGeom>
            <a:avLst/>
            <a:gdLst/>
            <a:ahLst/>
            <a:cxnLst/>
            <a:rect l="l" t="t" r="r" b="b"/>
            <a:pathLst>
              <a:path w="698500" h="260984">
                <a:moveTo>
                  <a:pt x="697992" y="0"/>
                </a:moveTo>
                <a:lnTo>
                  <a:pt x="0" y="0"/>
                </a:lnTo>
                <a:lnTo>
                  <a:pt x="0" y="260603"/>
                </a:lnTo>
                <a:lnTo>
                  <a:pt x="697992" y="260603"/>
                </a:lnTo>
                <a:lnTo>
                  <a:pt x="697992" y="0"/>
                </a:lnTo>
                <a:close/>
              </a:path>
            </a:pathLst>
          </a:custGeom>
          <a:solidFill>
            <a:srgbClr val="4B77C6"/>
          </a:solidFill>
          <a:ln>
            <a:solidFill>
              <a:srgbClr val="4B77C6"/>
            </a:solidFill>
          </a:ln>
        </p:spPr>
        <p:txBody>
          <a:bodyPr wrap="square" lIns="0" tIns="0" rIns="0" bIns="0" rtlCol="0"/>
          <a:lstStyle/>
          <a:p>
            <a:endParaRPr sz="1463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9D4A635-476F-484A-831E-795001DD8209}"/>
              </a:ext>
            </a:extLst>
          </p:cNvPr>
          <p:cNvSpPr txBox="1"/>
          <p:nvPr/>
        </p:nvSpPr>
        <p:spPr>
          <a:xfrm>
            <a:off x="95187" y="1379744"/>
            <a:ext cx="11811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Purpose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5" name="object 45">
            <a:extLst>
              <a:ext uri="{FF2B5EF4-FFF2-40B4-BE49-F238E27FC236}">
                <a16:creationId xmlns:a16="http://schemas.microsoft.com/office/drawing/2014/main" id="{42927A38-6D04-468C-B9C7-A10EB547E3CA}"/>
              </a:ext>
            </a:extLst>
          </p:cNvPr>
          <p:cNvSpPr txBox="1"/>
          <p:nvPr/>
        </p:nvSpPr>
        <p:spPr>
          <a:xfrm>
            <a:off x="1304771" y="1296472"/>
            <a:ext cx="6291302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작업지시와 팔렛트를 마감할 수 있고 팔렛트 등급상세명을 수정할 수 있고 조회하는 화면</a:t>
            </a: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</p:spTree>
    <p:extLst>
      <p:ext uri="{BB962C8B-B14F-4D97-AF65-F5344CB8AC3E}">
        <p14:creationId xmlns:p14="http://schemas.microsoft.com/office/powerpoint/2010/main" val="26124390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466004E-2155-443E-9879-C2383E3155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92" y="1858338"/>
            <a:ext cx="7396230" cy="4552632"/>
          </a:xfrm>
          <a:prstGeom prst="rect">
            <a:avLst/>
          </a:prstGeom>
        </p:spPr>
      </p:pic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</a:t>
              </a: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5</a:t>
              </a:r>
              <a:r>
                <a:rPr lang="en-US" altLang="ko-KR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실적관리</a:t>
              </a:r>
              <a:endPara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290851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 </a:t>
            </a:r>
            <a:r>
              <a:rPr lang="ko-KR" altLang="en-US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완제품입고리스트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메뉴</a:t>
            </a:r>
            <a:r>
              <a:rPr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200" spc="-41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실적관리</a:t>
            </a:r>
            <a:r>
              <a:rPr sz="1200" spc="-41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 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완제품입고리스트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751189" y="1160686"/>
            <a:ext cx="2059623" cy="3237834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조회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지정한 조건으로 내용을 조회한다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새로고침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모든 조회내역을 초기화 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2) </a:t>
            </a: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검색조건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항목의 빈 칸에 자신이 찾고 싶은 조건을 설정 후 클릭하면 검색한 내용이 아래 화면에 조회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생산일자별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품목별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2" name="슬라이드 번호 개체 틀 61">
            <a:extLst>
              <a:ext uri="{FF2B5EF4-FFF2-40B4-BE49-F238E27FC236}">
                <a16:creationId xmlns:a16="http://schemas.microsoft.com/office/drawing/2014/main" id="{DB40C00A-A56F-4FFA-A6B2-6530292A620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4764767" y="6491284"/>
            <a:ext cx="376466" cy="307777"/>
          </a:xfrm>
        </p:spPr>
        <p:txBody>
          <a:bodyPr/>
          <a:lstStyle/>
          <a:p>
            <a:pPr marL="30956" algn="ctr">
              <a:spcBef>
                <a:spcPts val="33"/>
              </a:spcBef>
            </a:pPr>
            <a:fld id="{81D60167-4931-47E6-BA6A-407CBD079E47}" type="slidenum">
              <a:rPr lang="en-US" altLang="ko-KR" sz="2000" spc="12" smtClean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pPr marL="30956" algn="ctr">
                <a:spcBef>
                  <a:spcPts val="33"/>
                </a:spcBef>
              </a:pPr>
              <a:t>13</a:t>
            </a:fld>
            <a:endParaRPr lang="en-US" altLang="ko-KR" sz="2000" spc="12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9D35D9B-36BF-47F3-B2F3-31DF099E69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6600" y="3494418"/>
            <a:ext cx="2575056" cy="26860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9" name="타원 38">
            <a:extLst>
              <a:ext uri="{FF2B5EF4-FFF2-40B4-BE49-F238E27FC236}">
                <a16:creationId xmlns:a16="http://schemas.microsoft.com/office/drawing/2014/main" id="{54712959-C57C-435F-BA3A-9FAD39DE4AD4}"/>
              </a:ext>
            </a:extLst>
          </p:cNvPr>
          <p:cNvSpPr/>
          <p:nvPr/>
        </p:nvSpPr>
        <p:spPr>
          <a:xfrm>
            <a:off x="4753895" y="3608661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BD4F51C5-3CD5-4433-A71E-4A7B57383063}"/>
              </a:ext>
            </a:extLst>
          </p:cNvPr>
          <p:cNvSpPr/>
          <p:nvPr/>
        </p:nvSpPr>
        <p:spPr>
          <a:xfrm>
            <a:off x="2484715" y="2665303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92ECF87-1D68-4B30-B00A-88650EE88F23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오휘석</a:t>
            </a:r>
            <a:endParaRPr lang="ko-KR" altLang="en-US"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27" name="object 19">
            <a:extLst>
              <a:ext uri="{FF2B5EF4-FFF2-40B4-BE49-F238E27FC236}">
                <a16:creationId xmlns:a16="http://schemas.microsoft.com/office/drawing/2014/main" id="{918F0885-C699-412D-9E5B-C09066DE0985}"/>
              </a:ext>
            </a:extLst>
          </p:cNvPr>
          <p:cNvSpPr/>
          <p:nvPr/>
        </p:nvSpPr>
        <p:spPr>
          <a:xfrm>
            <a:off x="64595" y="1297243"/>
            <a:ext cx="7455366" cy="504736"/>
          </a:xfrm>
          <a:custGeom>
            <a:avLst/>
            <a:gdLst/>
            <a:ahLst/>
            <a:cxnLst/>
            <a:rect l="l" t="t" r="r" b="b"/>
            <a:pathLst>
              <a:path w="2801620" h="5991225">
                <a:moveTo>
                  <a:pt x="2801111" y="0"/>
                </a:moveTo>
                <a:lnTo>
                  <a:pt x="0" y="0"/>
                </a:lnTo>
                <a:lnTo>
                  <a:pt x="0" y="5990844"/>
                </a:lnTo>
                <a:lnTo>
                  <a:pt x="2801111" y="5990844"/>
                </a:lnTo>
                <a:lnTo>
                  <a:pt x="2801111" y="0"/>
                </a:lnTo>
                <a:close/>
              </a:path>
            </a:pathLst>
          </a:custGeom>
          <a:ln w="3175">
            <a:solidFill>
              <a:srgbClr val="4B77C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/>
          <a:lstStyle/>
          <a:p>
            <a:endParaRPr sz="1463" dirty="0">
              <a:highlight>
                <a:srgbClr val="000000"/>
              </a:highlight>
            </a:endParaRPr>
          </a:p>
        </p:txBody>
      </p:sp>
      <p:sp>
        <p:nvSpPr>
          <p:cNvPr id="28" name="object 22">
            <a:extLst>
              <a:ext uri="{FF2B5EF4-FFF2-40B4-BE49-F238E27FC236}">
                <a16:creationId xmlns:a16="http://schemas.microsoft.com/office/drawing/2014/main" id="{0E04F061-6009-4E9C-800A-9A880F8C5920}"/>
              </a:ext>
            </a:extLst>
          </p:cNvPr>
          <p:cNvSpPr/>
          <p:nvPr/>
        </p:nvSpPr>
        <p:spPr>
          <a:xfrm>
            <a:off x="64595" y="1297285"/>
            <a:ext cx="1240175" cy="507825"/>
          </a:xfrm>
          <a:custGeom>
            <a:avLst/>
            <a:gdLst/>
            <a:ahLst/>
            <a:cxnLst/>
            <a:rect l="l" t="t" r="r" b="b"/>
            <a:pathLst>
              <a:path w="698500" h="260984">
                <a:moveTo>
                  <a:pt x="697992" y="0"/>
                </a:moveTo>
                <a:lnTo>
                  <a:pt x="0" y="0"/>
                </a:lnTo>
                <a:lnTo>
                  <a:pt x="0" y="260603"/>
                </a:lnTo>
                <a:lnTo>
                  <a:pt x="697992" y="260603"/>
                </a:lnTo>
                <a:lnTo>
                  <a:pt x="697992" y="0"/>
                </a:lnTo>
                <a:close/>
              </a:path>
            </a:pathLst>
          </a:custGeom>
          <a:solidFill>
            <a:srgbClr val="4B77C6"/>
          </a:solidFill>
          <a:ln>
            <a:solidFill>
              <a:srgbClr val="4B77C6"/>
            </a:solidFill>
          </a:ln>
        </p:spPr>
        <p:txBody>
          <a:bodyPr wrap="square" lIns="0" tIns="0" rIns="0" bIns="0" rtlCol="0"/>
          <a:lstStyle/>
          <a:p>
            <a:endParaRPr sz="1463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59017AF-AD01-4B15-BE78-F2DBC15248B8}"/>
              </a:ext>
            </a:extLst>
          </p:cNvPr>
          <p:cNvSpPr txBox="1"/>
          <p:nvPr/>
        </p:nvSpPr>
        <p:spPr>
          <a:xfrm>
            <a:off x="95187" y="1379744"/>
            <a:ext cx="11811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Purpose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5" name="object 45">
            <a:extLst>
              <a:ext uri="{FF2B5EF4-FFF2-40B4-BE49-F238E27FC236}">
                <a16:creationId xmlns:a16="http://schemas.microsoft.com/office/drawing/2014/main" id="{75F6F2E7-6A94-4C8A-A175-35801A69A917}"/>
              </a:ext>
            </a:extLst>
          </p:cNvPr>
          <p:cNvSpPr txBox="1"/>
          <p:nvPr/>
        </p:nvSpPr>
        <p:spPr>
          <a:xfrm>
            <a:off x="1304771" y="1296472"/>
            <a:ext cx="6291302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모든 작업이 끝난 품목을 확인하여 완제품 리스트를 확인하고 조회하는 화면</a:t>
            </a: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</p:spTree>
    <p:extLst>
      <p:ext uri="{BB962C8B-B14F-4D97-AF65-F5344CB8AC3E}">
        <p14:creationId xmlns:p14="http://schemas.microsoft.com/office/powerpoint/2010/main" val="4251819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</a:t>
              </a: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5</a:t>
              </a:r>
              <a:r>
                <a:rPr lang="en-US" altLang="ko-KR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실적관리</a:t>
              </a:r>
              <a:endPara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290851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</a:t>
            </a: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 </a:t>
            </a:r>
            <a:r>
              <a:rPr lang="en-US" altLang="ko-KR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GAS</a:t>
            </a:r>
            <a:r>
              <a:rPr lang="ko-KR" altLang="en-US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사용량조회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메뉴</a:t>
            </a:r>
            <a:r>
              <a:rPr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200" spc="-41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실적관리</a:t>
            </a:r>
            <a:r>
              <a:rPr sz="1200" spc="-41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 GAS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사용량조회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751189" y="1160686"/>
            <a:ext cx="2059623" cy="3237834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조회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지정한 조건으로 내용을 조회한다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새로고침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모든 조회내역을 초기화 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2) </a:t>
            </a: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검색조건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항목의 빈 칸에 자신이 찾고 싶은 조건을 설정 후 클릭하면 검색한 내용이 아래 화면에 조회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등록일자별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작업장별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2" name="슬라이드 번호 개체 틀 61">
            <a:extLst>
              <a:ext uri="{FF2B5EF4-FFF2-40B4-BE49-F238E27FC236}">
                <a16:creationId xmlns:a16="http://schemas.microsoft.com/office/drawing/2014/main" id="{DB40C00A-A56F-4FFA-A6B2-6530292A620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4764767" y="6491284"/>
            <a:ext cx="376466" cy="307777"/>
          </a:xfrm>
        </p:spPr>
        <p:txBody>
          <a:bodyPr/>
          <a:lstStyle/>
          <a:p>
            <a:pPr marL="30956" algn="ctr">
              <a:spcBef>
                <a:spcPts val="33"/>
              </a:spcBef>
            </a:pPr>
            <a:fld id="{81D60167-4931-47E6-BA6A-407CBD079E47}" type="slidenum">
              <a:rPr lang="en-US" altLang="ko-KR" sz="2000" spc="12" smtClean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pPr marL="30956" algn="ctr">
                <a:spcBef>
                  <a:spcPts val="33"/>
                </a:spcBef>
              </a:pPr>
              <a:t>14</a:t>
            </a:fld>
            <a:endParaRPr lang="en-US" altLang="ko-KR" sz="2000" spc="12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78811E2B-E7C8-4E16-9B29-209FFC1C353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32038" y="1858338"/>
            <a:ext cx="7387922" cy="4543361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E76F6371-DA5E-4A40-BD91-DA6F5F15A527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3933825" y="3853860"/>
            <a:ext cx="2038350" cy="212598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8" name="타원 27">
            <a:extLst>
              <a:ext uri="{FF2B5EF4-FFF2-40B4-BE49-F238E27FC236}">
                <a16:creationId xmlns:a16="http://schemas.microsoft.com/office/drawing/2014/main" id="{BDA51941-64FB-4FD2-8F23-14D9F94CE38F}"/>
              </a:ext>
            </a:extLst>
          </p:cNvPr>
          <p:cNvSpPr/>
          <p:nvPr/>
        </p:nvSpPr>
        <p:spPr>
          <a:xfrm>
            <a:off x="4964884" y="3874132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F5F8F6EF-7E9C-4D36-A053-A164DECC0BA4}"/>
              </a:ext>
            </a:extLst>
          </p:cNvPr>
          <p:cNvSpPr/>
          <p:nvPr/>
        </p:nvSpPr>
        <p:spPr>
          <a:xfrm>
            <a:off x="2484715" y="2630804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41ED464-FA27-488C-A8A9-81560C83C9FA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오휘석</a:t>
            </a:r>
            <a:endParaRPr lang="ko-KR" altLang="en-US"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6" name="object 19">
            <a:extLst>
              <a:ext uri="{FF2B5EF4-FFF2-40B4-BE49-F238E27FC236}">
                <a16:creationId xmlns:a16="http://schemas.microsoft.com/office/drawing/2014/main" id="{8C9854D7-5CA1-4FB3-97A9-EBDA0E9C16FF}"/>
              </a:ext>
            </a:extLst>
          </p:cNvPr>
          <p:cNvSpPr/>
          <p:nvPr/>
        </p:nvSpPr>
        <p:spPr>
          <a:xfrm>
            <a:off x="64595" y="1297243"/>
            <a:ext cx="7455366" cy="504736"/>
          </a:xfrm>
          <a:custGeom>
            <a:avLst/>
            <a:gdLst/>
            <a:ahLst/>
            <a:cxnLst/>
            <a:rect l="l" t="t" r="r" b="b"/>
            <a:pathLst>
              <a:path w="2801620" h="5991225">
                <a:moveTo>
                  <a:pt x="2801111" y="0"/>
                </a:moveTo>
                <a:lnTo>
                  <a:pt x="0" y="0"/>
                </a:lnTo>
                <a:lnTo>
                  <a:pt x="0" y="5990844"/>
                </a:lnTo>
                <a:lnTo>
                  <a:pt x="2801111" y="5990844"/>
                </a:lnTo>
                <a:lnTo>
                  <a:pt x="2801111" y="0"/>
                </a:lnTo>
                <a:close/>
              </a:path>
            </a:pathLst>
          </a:custGeom>
          <a:ln w="3175">
            <a:solidFill>
              <a:srgbClr val="4B77C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/>
          <a:lstStyle/>
          <a:p>
            <a:endParaRPr sz="1463" dirty="0">
              <a:highlight>
                <a:srgbClr val="000000"/>
              </a:highlight>
            </a:endParaRPr>
          </a:p>
        </p:txBody>
      </p:sp>
      <p:sp>
        <p:nvSpPr>
          <p:cNvPr id="37" name="object 22">
            <a:extLst>
              <a:ext uri="{FF2B5EF4-FFF2-40B4-BE49-F238E27FC236}">
                <a16:creationId xmlns:a16="http://schemas.microsoft.com/office/drawing/2014/main" id="{D095EE37-2607-4908-A528-CBD92E0346A5}"/>
              </a:ext>
            </a:extLst>
          </p:cNvPr>
          <p:cNvSpPr/>
          <p:nvPr/>
        </p:nvSpPr>
        <p:spPr>
          <a:xfrm>
            <a:off x="64595" y="1297285"/>
            <a:ext cx="1240175" cy="507825"/>
          </a:xfrm>
          <a:custGeom>
            <a:avLst/>
            <a:gdLst/>
            <a:ahLst/>
            <a:cxnLst/>
            <a:rect l="l" t="t" r="r" b="b"/>
            <a:pathLst>
              <a:path w="698500" h="260984">
                <a:moveTo>
                  <a:pt x="697992" y="0"/>
                </a:moveTo>
                <a:lnTo>
                  <a:pt x="0" y="0"/>
                </a:lnTo>
                <a:lnTo>
                  <a:pt x="0" y="260603"/>
                </a:lnTo>
                <a:lnTo>
                  <a:pt x="697992" y="260603"/>
                </a:lnTo>
                <a:lnTo>
                  <a:pt x="697992" y="0"/>
                </a:lnTo>
                <a:close/>
              </a:path>
            </a:pathLst>
          </a:custGeom>
          <a:solidFill>
            <a:srgbClr val="4B77C6"/>
          </a:solidFill>
          <a:ln>
            <a:solidFill>
              <a:srgbClr val="4B77C6"/>
            </a:solidFill>
          </a:ln>
        </p:spPr>
        <p:txBody>
          <a:bodyPr wrap="square" lIns="0" tIns="0" rIns="0" bIns="0" rtlCol="0"/>
          <a:lstStyle/>
          <a:p>
            <a:endParaRPr sz="1463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0FAE642-499E-4226-A521-54618AADA75C}"/>
              </a:ext>
            </a:extLst>
          </p:cNvPr>
          <p:cNvSpPr txBox="1"/>
          <p:nvPr/>
        </p:nvSpPr>
        <p:spPr>
          <a:xfrm>
            <a:off x="95187" y="1379744"/>
            <a:ext cx="11811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Purpose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9" name="object 45">
            <a:extLst>
              <a:ext uri="{FF2B5EF4-FFF2-40B4-BE49-F238E27FC236}">
                <a16:creationId xmlns:a16="http://schemas.microsoft.com/office/drawing/2014/main" id="{712E360C-7002-4407-8012-E7EC818A8AE9}"/>
              </a:ext>
            </a:extLst>
          </p:cNvPr>
          <p:cNvSpPr txBox="1"/>
          <p:nvPr/>
        </p:nvSpPr>
        <p:spPr>
          <a:xfrm>
            <a:off x="1304771" y="1296472"/>
            <a:ext cx="6291302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작업장에서 등록된 가스 사용량을 확인하고 조회하는 화면</a:t>
            </a:r>
            <a:endParaRPr lang="ko-KR" altLang="en-US"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806403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</a:t>
              </a: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5</a:t>
              </a:r>
              <a:r>
                <a:rPr lang="en-US" altLang="ko-KR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실적관리</a:t>
              </a:r>
              <a:endPara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290851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</a:t>
            </a: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대차현황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메뉴</a:t>
            </a:r>
            <a:r>
              <a:rPr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200" spc="-41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실적관리</a:t>
            </a:r>
            <a:r>
              <a:rPr sz="1200" spc="-41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 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대차현황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751189" y="1160686"/>
            <a:ext cx="2059623" cy="3237834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조회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지정한 조건으로 내용을 조회한다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새로고침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모든 조회내역을 초기화 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2) </a:t>
            </a: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검색조건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항목의 빈 칸에 자신이 찾고 싶은 조건을 설정 후 클릭하면 검색한 내용이 아래 화면에 조회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대차그룹별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품목별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2" name="슬라이드 번호 개체 틀 61">
            <a:extLst>
              <a:ext uri="{FF2B5EF4-FFF2-40B4-BE49-F238E27FC236}">
                <a16:creationId xmlns:a16="http://schemas.microsoft.com/office/drawing/2014/main" id="{DB40C00A-A56F-4FFA-A6B2-6530292A620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4764767" y="6491284"/>
            <a:ext cx="376466" cy="307777"/>
          </a:xfrm>
        </p:spPr>
        <p:txBody>
          <a:bodyPr/>
          <a:lstStyle/>
          <a:p>
            <a:pPr marL="30956" algn="ctr">
              <a:spcBef>
                <a:spcPts val="33"/>
              </a:spcBef>
            </a:pPr>
            <a:fld id="{81D60167-4931-47E6-BA6A-407CBD079E47}" type="slidenum">
              <a:rPr lang="en-US" altLang="ko-KR" sz="2000" spc="12" smtClean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pPr marL="30956" algn="ctr">
                <a:spcBef>
                  <a:spcPts val="33"/>
                </a:spcBef>
              </a:pPr>
              <a:t>15</a:t>
            </a:fld>
            <a:endParaRPr lang="en-US" altLang="ko-KR" sz="2000" spc="12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30AE7FA2-DC98-4529-AD6E-18CA1D3EDF5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80506" y="1884438"/>
            <a:ext cx="7395015" cy="4526532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085D7702-5357-4CDF-9AD8-E43D49757E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9977" y="3891353"/>
            <a:ext cx="2201287" cy="229617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D5B0D346-2CF6-41C3-9307-CF65304C85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36293" y="3891353"/>
            <a:ext cx="2201287" cy="229617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7" name="타원 36">
            <a:extLst>
              <a:ext uri="{FF2B5EF4-FFF2-40B4-BE49-F238E27FC236}">
                <a16:creationId xmlns:a16="http://schemas.microsoft.com/office/drawing/2014/main" id="{C672E7A4-8A67-4955-8804-4565C9DE8D8C}"/>
              </a:ext>
            </a:extLst>
          </p:cNvPr>
          <p:cNvSpPr/>
          <p:nvPr/>
        </p:nvSpPr>
        <p:spPr>
          <a:xfrm>
            <a:off x="5411729" y="3964457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4BFF4132-06CF-4CD0-A3DB-E45C1354F976}"/>
              </a:ext>
            </a:extLst>
          </p:cNvPr>
          <p:cNvSpPr/>
          <p:nvPr/>
        </p:nvSpPr>
        <p:spPr>
          <a:xfrm>
            <a:off x="2959914" y="3964457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3C5E484-E4D3-4BAD-AD3D-BF3CBD43A516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오휘석</a:t>
            </a:r>
            <a:endParaRPr lang="ko-KR" altLang="en-US"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27" name="object 19">
            <a:extLst>
              <a:ext uri="{FF2B5EF4-FFF2-40B4-BE49-F238E27FC236}">
                <a16:creationId xmlns:a16="http://schemas.microsoft.com/office/drawing/2014/main" id="{15E11835-2140-4863-A9F6-5FB6C7B485D2}"/>
              </a:ext>
            </a:extLst>
          </p:cNvPr>
          <p:cNvSpPr/>
          <p:nvPr/>
        </p:nvSpPr>
        <p:spPr>
          <a:xfrm>
            <a:off x="64595" y="1297243"/>
            <a:ext cx="7455366" cy="504736"/>
          </a:xfrm>
          <a:custGeom>
            <a:avLst/>
            <a:gdLst/>
            <a:ahLst/>
            <a:cxnLst/>
            <a:rect l="l" t="t" r="r" b="b"/>
            <a:pathLst>
              <a:path w="2801620" h="5991225">
                <a:moveTo>
                  <a:pt x="2801111" y="0"/>
                </a:moveTo>
                <a:lnTo>
                  <a:pt x="0" y="0"/>
                </a:lnTo>
                <a:lnTo>
                  <a:pt x="0" y="5990844"/>
                </a:lnTo>
                <a:lnTo>
                  <a:pt x="2801111" y="5990844"/>
                </a:lnTo>
                <a:lnTo>
                  <a:pt x="2801111" y="0"/>
                </a:lnTo>
                <a:close/>
              </a:path>
            </a:pathLst>
          </a:custGeom>
          <a:ln w="3175">
            <a:solidFill>
              <a:srgbClr val="4B77C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/>
          <a:lstStyle/>
          <a:p>
            <a:endParaRPr sz="1463" dirty="0">
              <a:highlight>
                <a:srgbClr val="000000"/>
              </a:highlight>
            </a:endParaRPr>
          </a:p>
        </p:txBody>
      </p:sp>
      <p:sp>
        <p:nvSpPr>
          <p:cNvPr id="28" name="object 22">
            <a:extLst>
              <a:ext uri="{FF2B5EF4-FFF2-40B4-BE49-F238E27FC236}">
                <a16:creationId xmlns:a16="http://schemas.microsoft.com/office/drawing/2014/main" id="{6BB7A12F-1883-400A-B7D8-6BA4290866A9}"/>
              </a:ext>
            </a:extLst>
          </p:cNvPr>
          <p:cNvSpPr/>
          <p:nvPr/>
        </p:nvSpPr>
        <p:spPr>
          <a:xfrm>
            <a:off x="64595" y="1297285"/>
            <a:ext cx="1240175" cy="507825"/>
          </a:xfrm>
          <a:custGeom>
            <a:avLst/>
            <a:gdLst/>
            <a:ahLst/>
            <a:cxnLst/>
            <a:rect l="l" t="t" r="r" b="b"/>
            <a:pathLst>
              <a:path w="698500" h="260984">
                <a:moveTo>
                  <a:pt x="697992" y="0"/>
                </a:moveTo>
                <a:lnTo>
                  <a:pt x="0" y="0"/>
                </a:lnTo>
                <a:lnTo>
                  <a:pt x="0" y="260603"/>
                </a:lnTo>
                <a:lnTo>
                  <a:pt x="697992" y="260603"/>
                </a:lnTo>
                <a:lnTo>
                  <a:pt x="697992" y="0"/>
                </a:lnTo>
                <a:close/>
              </a:path>
            </a:pathLst>
          </a:custGeom>
          <a:solidFill>
            <a:srgbClr val="4B77C6"/>
          </a:solidFill>
          <a:ln>
            <a:solidFill>
              <a:srgbClr val="4B77C6"/>
            </a:solidFill>
          </a:ln>
        </p:spPr>
        <p:txBody>
          <a:bodyPr wrap="square" lIns="0" tIns="0" rIns="0" bIns="0" rtlCol="0"/>
          <a:lstStyle/>
          <a:p>
            <a:endParaRPr sz="1463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05961A5-7D9E-42C7-BE2F-5A25BF585BEB}"/>
              </a:ext>
            </a:extLst>
          </p:cNvPr>
          <p:cNvSpPr txBox="1"/>
          <p:nvPr/>
        </p:nvSpPr>
        <p:spPr>
          <a:xfrm>
            <a:off x="95187" y="1379744"/>
            <a:ext cx="11811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Purpose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8" name="object 45">
            <a:extLst>
              <a:ext uri="{FF2B5EF4-FFF2-40B4-BE49-F238E27FC236}">
                <a16:creationId xmlns:a16="http://schemas.microsoft.com/office/drawing/2014/main" id="{2CD40FDF-3AD4-4630-8439-42B8F9DB4EFA}"/>
              </a:ext>
            </a:extLst>
          </p:cNvPr>
          <p:cNvSpPr txBox="1"/>
          <p:nvPr/>
        </p:nvSpPr>
        <p:spPr>
          <a:xfrm>
            <a:off x="1304771" y="1296472"/>
            <a:ext cx="6291302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현재 사용하고 있거나 사용중이지 않은 대차를 확인하고 조회하는 화면</a:t>
            </a: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</p:spTree>
    <p:extLst>
      <p:ext uri="{BB962C8B-B14F-4D97-AF65-F5344CB8AC3E}">
        <p14:creationId xmlns:p14="http://schemas.microsoft.com/office/powerpoint/2010/main" val="41356846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</a:t>
              </a: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5</a:t>
              </a:r>
              <a:r>
                <a:rPr lang="en-US" altLang="ko-KR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실적관리</a:t>
              </a:r>
              <a:endPara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290851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</a:t>
            </a: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600" spc="16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대차이력조회</a:t>
            </a:r>
            <a:endParaRPr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메뉴</a:t>
            </a:r>
            <a:r>
              <a:rPr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200" spc="-41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실적관리</a:t>
            </a:r>
            <a:r>
              <a:rPr sz="1200" spc="-41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 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대차이력조회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751189" y="1160686"/>
            <a:ext cx="2059623" cy="3237834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조회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지정한 조건으로 내용을 조회한다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새로고침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모든 조회내역을 초기화 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2) </a:t>
            </a: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검색조건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항목의 빈 칸에 자신이 찾고 싶은 조건을 설정 후 클릭하면 검색한 내용이 아래 화면에 조회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대차별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품목별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2" name="슬라이드 번호 개체 틀 61">
            <a:extLst>
              <a:ext uri="{FF2B5EF4-FFF2-40B4-BE49-F238E27FC236}">
                <a16:creationId xmlns:a16="http://schemas.microsoft.com/office/drawing/2014/main" id="{DB40C00A-A56F-4FFA-A6B2-6530292A620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4764767" y="6491284"/>
            <a:ext cx="376466" cy="307777"/>
          </a:xfrm>
        </p:spPr>
        <p:txBody>
          <a:bodyPr/>
          <a:lstStyle/>
          <a:p>
            <a:pPr marL="30956" algn="ctr">
              <a:spcBef>
                <a:spcPts val="33"/>
              </a:spcBef>
            </a:pPr>
            <a:fld id="{81D60167-4931-47E6-BA6A-407CBD079E47}" type="slidenum">
              <a:rPr lang="en-US" altLang="ko-KR" sz="2000" spc="12" smtClean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pPr marL="30956" algn="ctr">
                <a:spcBef>
                  <a:spcPts val="33"/>
                </a:spcBef>
              </a:pPr>
              <a:t>16</a:t>
            </a:fld>
            <a:endParaRPr lang="en-US" altLang="ko-KR" sz="2000" spc="12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44D08EB2-4419-48C5-B4FB-A73823D4008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95188" y="1858338"/>
            <a:ext cx="7401123" cy="454645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DD67BEC-58E7-434A-A53D-9C7787C599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0259" y="3852087"/>
            <a:ext cx="2183271" cy="227737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5E98629D-33A5-43B5-A5CF-FF8F676962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34863" y="3833295"/>
            <a:ext cx="2201287" cy="229617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9" name="타원 28">
            <a:extLst>
              <a:ext uri="{FF2B5EF4-FFF2-40B4-BE49-F238E27FC236}">
                <a16:creationId xmlns:a16="http://schemas.microsoft.com/office/drawing/2014/main" id="{68B0C3B0-212A-4AD9-A2F9-4789E78BEFC7}"/>
              </a:ext>
            </a:extLst>
          </p:cNvPr>
          <p:cNvSpPr/>
          <p:nvPr/>
        </p:nvSpPr>
        <p:spPr>
          <a:xfrm>
            <a:off x="2798030" y="3889138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9F2F7E48-BF44-4CF6-ACD3-1F35806139A2}"/>
              </a:ext>
            </a:extLst>
          </p:cNvPr>
          <p:cNvSpPr/>
          <p:nvPr/>
        </p:nvSpPr>
        <p:spPr>
          <a:xfrm>
            <a:off x="5233168" y="3889138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C9EB17F0-B4CD-49B2-815C-BB29D08FFC00}"/>
              </a:ext>
            </a:extLst>
          </p:cNvPr>
          <p:cNvSpPr/>
          <p:nvPr/>
        </p:nvSpPr>
        <p:spPr>
          <a:xfrm>
            <a:off x="2836130" y="2665303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9FA1808-4B69-48AE-AE4C-7BE4BAAEE627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오휘석</a:t>
            </a:r>
            <a:endParaRPr lang="ko-KR" altLang="en-US"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5" name="object 19">
            <a:extLst>
              <a:ext uri="{FF2B5EF4-FFF2-40B4-BE49-F238E27FC236}">
                <a16:creationId xmlns:a16="http://schemas.microsoft.com/office/drawing/2014/main" id="{1C2D2BCA-6540-4F3A-B5B1-ABD395DC300A}"/>
              </a:ext>
            </a:extLst>
          </p:cNvPr>
          <p:cNvSpPr/>
          <p:nvPr/>
        </p:nvSpPr>
        <p:spPr>
          <a:xfrm>
            <a:off x="64595" y="1297243"/>
            <a:ext cx="7455366" cy="504736"/>
          </a:xfrm>
          <a:custGeom>
            <a:avLst/>
            <a:gdLst/>
            <a:ahLst/>
            <a:cxnLst/>
            <a:rect l="l" t="t" r="r" b="b"/>
            <a:pathLst>
              <a:path w="2801620" h="5991225">
                <a:moveTo>
                  <a:pt x="2801111" y="0"/>
                </a:moveTo>
                <a:lnTo>
                  <a:pt x="0" y="0"/>
                </a:lnTo>
                <a:lnTo>
                  <a:pt x="0" y="5990844"/>
                </a:lnTo>
                <a:lnTo>
                  <a:pt x="2801111" y="5990844"/>
                </a:lnTo>
                <a:lnTo>
                  <a:pt x="2801111" y="0"/>
                </a:lnTo>
                <a:close/>
              </a:path>
            </a:pathLst>
          </a:custGeom>
          <a:ln w="3175">
            <a:solidFill>
              <a:srgbClr val="4B77C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/>
          <a:lstStyle/>
          <a:p>
            <a:endParaRPr sz="1463" dirty="0">
              <a:highlight>
                <a:srgbClr val="000000"/>
              </a:highlight>
            </a:endParaRPr>
          </a:p>
        </p:txBody>
      </p:sp>
      <p:sp>
        <p:nvSpPr>
          <p:cNvPr id="36" name="object 22">
            <a:extLst>
              <a:ext uri="{FF2B5EF4-FFF2-40B4-BE49-F238E27FC236}">
                <a16:creationId xmlns:a16="http://schemas.microsoft.com/office/drawing/2014/main" id="{DF8C396D-3EC9-427F-80F1-316221E7F8BE}"/>
              </a:ext>
            </a:extLst>
          </p:cNvPr>
          <p:cNvSpPr/>
          <p:nvPr/>
        </p:nvSpPr>
        <p:spPr>
          <a:xfrm>
            <a:off x="64595" y="1297285"/>
            <a:ext cx="1240175" cy="507825"/>
          </a:xfrm>
          <a:custGeom>
            <a:avLst/>
            <a:gdLst/>
            <a:ahLst/>
            <a:cxnLst/>
            <a:rect l="l" t="t" r="r" b="b"/>
            <a:pathLst>
              <a:path w="698500" h="260984">
                <a:moveTo>
                  <a:pt x="697992" y="0"/>
                </a:moveTo>
                <a:lnTo>
                  <a:pt x="0" y="0"/>
                </a:lnTo>
                <a:lnTo>
                  <a:pt x="0" y="260603"/>
                </a:lnTo>
                <a:lnTo>
                  <a:pt x="697992" y="260603"/>
                </a:lnTo>
                <a:lnTo>
                  <a:pt x="697992" y="0"/>
                </a:lnTo>
                <a:close/>
              </a:path>
            </a:pathLst>
          </a:custGeom>
          <a:solidFill>
            <a:srgbClr val="4B77C6"/>
          </a:solidFill>
          <a:ln>
            <a:solidFill>
              <a:srgbClr val="4B77C6"/>
            </a:solidFill>
          </a:ln>
        </p:spPr>
        <p:txBody>
          <a:bodyPr wrap="square" lIns="0" tIns="0" rIns="0" bIns="0" rtlCol="0"/>
          <a:lstStyle/>
          <a:p>
            <a:endParaRPr sz="1463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CF58AF5-579B-4277-AEEA-9DB598FE1805}"/>
              </a:ext>
            </a:extLst>
          </p:cNvPr>
          <p:cNvSpPr txBox="1"/>
          <p:nvPr/>
        </p:nvSpPr>
        <p:spPr>
          <a:xfrm>
            <a:off x="95187" y="1379744"/>
            <a:ext cx="11811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Purpose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9" name="object 45">
            <a:extLst>
              <a:ext uri="{FF2B5EF4-FFF2-40B4-BE49-F238E27FC236}">
                <a16:creationId xmlns:a16="http://schemas.microsoft.com/office/drawing/2014/main" id="{B9418645-1803-4EC4-A91C-F274D0E955EA}"/>
              </a:ext>
            </a:extLst>
          </p:cNvPr>
          <p:cNvSpPr txBox="1"/>
          <p:nvPr/>
        </p:nvSpPr>
        <p:spPr>
          <a:xfrm>
            <a:off x="1304771" y="1296472"/>
            <a:ext cx="6291302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사용한 대차의 이력을 확인하고 조회하는 화면</a:t>
            </a: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</p:spTree>
    <p:extLst>
      <p:ext uri="{BB962C8B-B14F-4D97-AF65-F5344CB8AC3E}">
        <p14:creationId xmlns:p14="http://schemas.microsoft.com/office/powerpoint/2010/main" val="9692769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</a:t>
              </a: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5</a:t>
              </a:r>
              <a:r>
                <a:rPr lang="en-US" altLang="ko-KR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실적관리</a:t>
              </a:r>
              <a:endPara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290851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</a:t>
            </a: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600" spc="16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대차현황모니터링</a:t>
            </a:r>
            <a:endParaRPr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메뉴</a:t>
            </a:r>
            <a:r>
              <a:rPr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200" spc="-41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실적관리</a:t>
            </a:r>
            <a:r>
              <a:rPr sz="1200" spc="-41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 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대차현황모니터링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751189" y="1160686"/>
            <a:ext cx="2059623" cy="1189132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새로고침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모든 조회내역을 초기화 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2" name="슬라이드 번호 개체 틀 61">
            <a:extLst>
              <a:ext uri="{FF2B5EF4-FFF2-40B4-BE49-F238E27FC236}">
                <a16:creationId xmlns:a16="http://schemas.microsoft.com/office/drawing/2014/main" id="{DB40C00A-A56F-4FFA-A6B2-6530292A620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4764767" y="6491284"/>
            <a:ext cx="376466" cy="307777"/>
          </a:xfrm>
        </p:spPr>
        <p:txBody>
          <a:bodyPr/>
          <a:lstStyle/>
          <a:p>
            <a:pPr marL="30956" algn="ctr">
              <a:spcBef>
                <a:spcPts val="33"/>
              </a:spcBef>
            </a:pPr>
            <a:fld id="{81D60167-4931-47E6-BA6A-407CBD079E47}" type="slidenum">
              <a:rPr lang="en-US" altLang="ko-KR" sz="2000" spc="12" smtClean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pPr marL="30956" algn="ctr">
                <a:spcBef>
                  <a:spcPts val="33"/>
                </a:spcBef>
              </a:pPr>
              <a:t>17</a:t>
            </a:fld>
            <a:endParaRPr lang="en-US" altLang="ko-KR" sz="2000" spc="12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AB84EC41-73BA-44E3-8849-28747A2452B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4596" y="1874397"/>
            <a:ext cx="7410926" cy="453657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8DFD8548-77D1-4246-AC2A-FFD709039AD8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오휘석</a:t>
            </a:r>
            <a:endParaRPr lang="ko-KR" altLang="en-US"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24" name="object 19">
            <a:extLst>
              <a:ext uri="{FF2B5EF4-FFF2-40B4-BE49-F238E27FC236}">
                <a16:creationId xmlns:a16="http://schemas.microsoft.com/office/drawing/2014/main" id="{8AC28C6C-1E7D-4B6C-80CD-2305EC76B54A}"/>
              </a:ext>
            </a:extLst>
          </p:cNvPr>
          <p:cNvSpPr/>
          <p:nvPr/>
        </p:nvSpPr>
        <p:spPr>
          <a:xfrm>
            <a:off x="64595" y="1297243"/>
            <a:ext cx="7455366" cy="504736"/>
          </a:xfrm>
          <a:custGeom>
            <a:avLst/>
            <a:gdLst/>
            <a:ahLst/>
            <a:cxnLst/>
            <a:rect l="l" t="t" r="r" b="b"/>
            <a:pathLst>
              <a:path w="2801620" h="5991225">
                <a:moveTo>
                  <a:pt x="2801111" y="0"/>
                </a:moveTo>
                <a:lnTo>
                  <a:pt x="0" y="0"/>
                </a:lnTo>
                <a:lnTo>
                  <a:pt x="0" y="5990844"/>
                </a:lnTo>
                <a:lnTo>
                  <a:pt x="2801111" y="5990844"/>
                </a:lnTo>
                <a:lnTo>
                  <a:pt x="2801111" y="0"/>
                </a:lnTo>
                <a:close/>
              </a:path>
            </a:pathLst>
          </a:custGeom>
          <a:ln w="3175">
            <a:solidFill>
              <a:srgbClr val="4B77C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/>
          <a:lstStyle/>
          <a:p>
            <a:endParaRPr sz="1463" dirty="0">
              <a:highlight>
                <a:srgbClr val="000000"/>
              </a:highlight>
            </a:endParaRPr>
          </a:p>
        </p:txBody>
      </p:sp>
      <p:sp>
        <p:nvSpPr>
          <p:cNvPr id="26" name="object 22">
            <a:extLst>
              <a:ext uri="{FF2B5EF4-FFF2-40B4-BE49-F238E27FC236}">
                <a16:creationId xmlns:a16="http://schemas.microsoft.com/office/drawing/2014/main" id="{3EFDA702-DD2B-4805-807F-7D6A29D0B5E2}"/>
              </a:ext>
            </a:extLst>
          </p:cNvPr>
          <p:cNvSpPr/>
          <p:nvPr/>
        </p:nvSpPr>
        <p:spPr>
          <a:xfrm>
            <a:off x="64595" y="1297285"/>
            <a:ext cx="1240175" cy="507825"/>
          </a:xfrm>
          <a:custGeom>
            <a:avLst/>
            <a:gdLst/>
            <a:ahLst/>
            <a:cxnLst/>
            <a:rect l="l" t="t" r="r" b="b"/>
            <a:pathLst>
              <a:path w="698500" h="260984">
                <a:moveTo>
                  <a:pt x="697992" y="0"/>
                </a:moveTo>
                <a:lnTo>
                  <a:pt x="0" y="0"/>
                </a:lnTo>
                <a:lnTo>
                  <a:pt x="0" y="260603"/>
                </a:lnTo>
                <a:lnTo>
                  <a:pt x="697992" y="260603"/>
                </a:lnTo>
                <a:lnTo>
                  <a:pt x="697992" y="0"/>
                </a:lnTo>
                <a:close/>
              </a:path>
            </a:pathLst>
          </a:custGeom>
          <a:solidFill>
            <a:srgbClr val="4B77C6"/>
          </a:solidFill>
          <a:ln>
            <a:solidFill>
              <a:srgbClr val="4B77C6"/>
            </a:solidFill>
          </a:ln>
        </p:spPr>
        <p:txBody>
          <a:bodyPr wrap="square" lIns="0" tIns="0" rIns="0" bIns="0" rtlCol="0"/>
          <a:lstStyle/>
          <a:p>
            <a:endParaRPr sz="1463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F2B1D23-716A-4018-9C51-FA378B47DB3D}"/>
              </a:ext>
            </a:extLst>
          </p:cNvPr>
          <p:cNvSpPr txBox="1"/>
          <p:nvPr/>
        </p:nvSpPr>
        <p:spPr>
          <a:xfrm>
            <a:off x="95187" y="1379744"/>
            <a:ext cx="11811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Purpose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29" name="object 45">
            <a:extLst>
              <a:ext uri="{FF2B5EF4-FFF2-40B4-BE49-F238E27FC236}">
                <a16:creationId xmlns:a16="http://schemas.microsoft.com/office/drawing/2014/main" id="{2BC5F0F0-5F3C-4C44-966B-14B81888F358}"/>
              </a:ext>
            </a:extLst>
          </p:cNvPr>
          <p:cNvSpPr txBox="1"/>
          <p:nvPr/>
        </p:nvSpPr>
        <p:spPr>
          <a:xfrm>
            <a:off x="1304771" y="1296472"/>
            <a:ext cx="6291302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현재 사용하고 있거나 빈대차를 확인할 수 있는 실시간 모니터링 화면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</p:spTree>
    <p:extLst>
      <p:ext uri="{BB962C8B-B14F-4D97-AF65-F5344CB8AC3E}">
        <p14:creationId xmlns:p14="http://schemas.microsoft.com/office/powerpoint/2010/main" val="473936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연결선: 꺾임 2">
            <a:extLst>
              <a:ext uri="{FF2B5EF4-FFF2-40B4-BE49-F238E27FC236}">
                <a16:creationId xmlns:a16="http://schemas.microsoft.com/office/drawing/2014/main" id="{9575E764-C9DC-4DF6-8BFE-0765AE6E31C2}"/>
              </a:ext>
            </a:extLst>
          </p:cNvPr>
          <p:cNvCxnSpPr>
            <a:cxnSpLocks/>
            <a:stCxn id="58" idx="0"/>
            <a:endCxn id="65" idx="0"/>
          </p:cNvCxnSpPr>
          <p:nvPr/>
        </p:nvCxnSpPr>
        <p:spPr>
          <a:xfrm rot="5400000" flipH="1" flipV="1">
            <a:off x="3947744" y="2318571"/>
            <a:ext cx="17937" cy="3535428"/>
          </a:xfrm>
          <a:prstGeom prst="bentConnector3">
            <a:avLst>
              <a:gd name="adj1" fmla="val 4695077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11A8E625-ABC3-4CC9-89C4-984EE5C00F26}"/>
              </a:ext>
            </a:extLst>
          </p:cNvPr>
          <p:cNvCxnSpPr>
            <a:cxnSpLocks/>
            <a:endCxn id="65" idx="1"/>
          </p:cNvCxnSpPr>
          <p:nvPr/>
        </p:nvCxnSpPr>
        <p:spPr>
          <a:xfrm flipV="1">
            <a:off x="2269309" y="4344016"/>
            <a:ext cx="2931143" cy="22704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05</a:t>
              </a:r>
              <a:r>
                <a:rPr lang="ko-KR" altLang="en-US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실적관리</a:t>
              </a:r>
              <a:endPara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763562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lang="en-US" altLang="ko-KR" sz="1600" spc="16" dirty="0">
                <a:latin typeface="Noto Sans CJK JP Bold"/>
                <a:cs typeface="Noto Sans CJK JP Bold"/>
              </a:rPr>
              <a:t># </a:t>
            </a:r>
            <a:r>
              <a:rPr lang="ko-KR" altLang="en-US" sz="1600" spc="16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비가동등록</a:t>
            </a:r>
            <a:r>
              <a:rPr lang="ko-KR" altLang="en-US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Process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비가동등록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Process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751189" y="1160686"/>
            <a:ext cx="2059623" cy="471564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작업장을 비동기하여 작업장 사용을 금지하고 작업장을 가동시켜 사용 가능하게 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  <a:endParaRPr sz="10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2" name="슬라이드 번호 개체 틀 61">
            <a:extLst>
              <a:ext uri="{FF2B5EF4-FFF2-40B4-BE49-F238E27FC236}">
                <a16:creationId xmlns:a16="http://schemas.microsoft.com/office/drawing/2014/main" id="{DB40C00A-A56F-4FFA-A6B2-6530292A620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4764767" y="6491284"/>
            <a:ext cx="376466" cy="307777"/>
          </a:xfrm>
        </p:spPr>
        <p:txBody>
          <a:bodyPr/>
          <a:lstStyle/>
          <a:p>
            <a:pPr marL="30956" algn="ctr">
              <a:spcBef>
                <a:spcPts val="33"/>
              </a:spcBef>
            </a:pPr>
            <a:fld id="{81D60167-4931-47E6-BA6A-407CBD079E47}" type="slidenum">
              <a:rPr lang="en-US" altLang="ko-KR" sz="2000" spc="12" smtClean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pPr marL="30956" algn="ctr">
                <a:spcBef>
                  <a:spcPts val="33"/>
                </a:spcBef>
              </a:pPr>
              <a:t>18</a:t>
            </a:fld>
            <a:endParaRPr lang="en-US" altLang="ko-KR" sz="2000" spc="12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46" name="직사각형 45">
            <a:extLst>
              <a:ext uri="{FF2B5EF4-FFF2-40B4-BE49-F238E27FC236}">
                <a16:creationId xmlns:a16="http://schemas.microsoft.com/office/drawing/2014/main" id="{DF13E4A7-1BCE-467A-839A-D04184025AB7}"/>
              </a:ext>
            </a:extLst>
          </p:cNvPr>
          <p:cNvSpPr/>
          <p:nvPr/>
        </p:nvSpPr>
        <p:spPr>
          <a:xfrm>
            <a:off x="2673466" y="2987105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작업장</a:t>
            </a:r>
            <a:endParaRPr lang="en-US" altLang="ko-KR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비가동</a:t>
            </a:r>
            <a:endParaRPr lang="en-US" altLang="ko-KR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en-US" altLang="ko-KR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(</a:t>
            </a:r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사용불가</a:t>
            </a:r>
            <a:r>
              <a:rPr lang="en-US" altLang="ko-KR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)</a:t>
            </a:r>
            <a:endParaRPr lang="ko-KR" altLang="en-US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50" name="순서도: 판단 49">
            <a:extLst>
              <a:ext uri="{FF2B5EF4-FFF2-40B4-BE49-F238E27FC236}">
                <a16:creationId xmlns:a16="http://schemas.microsoft.com/office/drawing/2014/main" id="{807DEC54-3FAF-4D3E-98A7-DF3AE35D5B3F}"/>
              </a:ext>
            </a:extLst>
          </p:cNvPr>
          <p:cNvSpPr/>
          <p:nvPr/>
        </p:nvSpPr>
        <p:spPr>
          <a:xfrm>
            <a:off x="3992024" y="2969507"/>
            <a:ext cx="1011641" cy="560867"/>
          </a:xfrm>
          <a:prstGeom prst="flowChartDecision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402AFA2-B2C7-4DF7-8A8F-55B620480ACF}"/>
              </a:ext>
            </a:extLst>
          </p:cNvPr>
          <p:cNvSpPr txBox="1"/>
          <p:nvPr/>
        </p:nvSpPr>
        <p:spPr>
          <a:xfrm>
            <a:off x="4079029" y="3103943"/>
            <a:ext cx="11358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비가동 종료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E7B5AAB-721B-4878-9A55-7352DEA603EC}"/>
              </a:ext>
            </a:extLst>
          </p:cNvPr>
          <p:cNvSpPr txBox="1"/>
          <p:nvPr/>
        </p:nvSpPr>
        <p:spPr>
          <a:xfrm>
            <a:off x="4766389" y="2894730"/>
            <a:ext cx="2285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Y</a:t>
            </a:r>
            <a:endParaRPr lang="ko-KR" altLang="en-US" sz="1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58" name="순서도: 판단 57">
            <a:extLst>
              <a:ext uri="{FF2B5EF4-FFF2-40B4-BE49-F238E27FC236}">
                <a16:creationId xmlns:a16="http://schemas.microsoft.com/office/drawing/2014/main" id="{D2058BEC-3A38-497D-950C-201997A51BEA}"/>
              </a:ext>
            </a:extLst>
          </p:cNvPr>
          <p:cNvSpPr/>
          <p:nvPr/>
        </p:nvSpPr>
        <p:spPr>
          <a:xfrm>
            <a:off x="1621071" y="4095253"/>
            <a:ext cx="1135854" cy="560867"/>
          </a:xfrm>
          <a:prstGeom prst="flowChartDecision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6019AB3A-4E21-4590-9A54-058C9573FA35}"/>
              </a:ext>
            </a:extLst>
          </p:cNvPr>
          <p:cNvSpPr txBox="1"/>
          <p:nvPr/>
        </p:nvSpPr>
        <p:spPr>
          <a:xfrm>
            <a:off x="1709917" y="4235913"/>
            <a:ext cx="11358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비가동 등록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C10E1427-6BDB-4C1C-A2F5-9F696203A31F}"/>
              </a:ext>
            </a:extLst>
          </p:cNvPr>
          <p:cNvSpPr txBox="1"/>
          <p:nvPr/>
        </p:nvSpPr>
        <p:spPr>
          <a:xfrm>
            <a:off x="1858923" y="3769539"/>
            <a:ext cx="3364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Y</a:t>
            </a:r>
            <a:endParaRPr lang="ko-KR" altLang="en-US" sz="1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0449CDE6-04E8-4696-854E-8585EC1283BE}"/>
              </a:ext>
            </a:extLst>
          </p:cNvPr>
          <p:cNvSpPr/>
          <p:nvPr/>
        </p:nvSpPr>
        <p:spPr>
          <a:xfrm>
            <a:off x="5200452" y="4077316"/>
            <a:ext cx="1047947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작업장 사용가능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7E813EA-3AFA-4B18-8D22-F49BB79509D7}"/>
              </a:ext>
            </a:extLst>
          </p:cNvPr>
          <p:cNvSpPr txBox="1"/>
          <p:nvPr/>
        </p:nvSpPr>
        <p:spPr>
          <a:xfrm>
            <a:off x="2607834" y="4433745"/>
            <a:ext cx="3364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N</a:t>
            </a:r>
            <a:endParaRPr lang="ko-KR" altLang="en-US" sz="1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id="{F9740143-CD61-4C9C-A318-7C6DCE85866D}"/>
              </a:ext>
            </a:extLst>
          </p:cNvPr>
          <p:cNvCxnSpPr>
            <a:stCxn id="50" idx="0"/>
            <a:endCxn id="46" idx="0"/>
          </p:cNvCxnSpPr>
          <p:nvPr/>
        </p:nvCxnSpPr>
        <p:spPr>
          <a:xfrm rot="16200000" flipH="1" flipV="1">
            <a:off x="3805457" y="2294716"/>
            <a:ext cx="17598" cy="1367179"/>
          </a:xfrm>
          <a:prstGeom prst="bentConnector3">
            <a:avLst>
              <a:gd name="adj1" fmla="val -1299011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B10E7584-F60B-4A7F-A8EC-437BD5110B83}"/>
              </a:ext>
            </a:extLst>
          </p:cNvPr>
          <p:cNvSpPr txBox="1"/>
          <p:nvPr/>
        </p:nvSpPr>
        <p:spPr>
          <a:xfrm>
            <a:off x="3657600" y="2429937"/>
            <a:ext cx="3364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N</a:t>
            </a:r>
            <a:endParaRPr lang="ko-KR" altLang="en-US" sz="1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4D6DF89D-B87C-4303-BC37-C679FF294AF1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오휘석</a:t>
            </a:r>
            <a:endParaRPr lang="ko-KR" altLang="en-US"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187263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</a:t>
              </a: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5</a:t>
              </a:r>
              <a:r>
                <a:rPr lang="en-US" altLang="ko-KR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실적관리</a:t>
              </a:r>
              <a:endPara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290851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</a:t>
            </a: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600" spc="16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비가동등록</a:t>
            </a:r>
            <a:endParaRPr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메뉴</a:t>
            </a:r>
            <a:r>
              <a:rPr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200" spc="-41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실적관리</a:t>
            </a:r>
            <a:r>
              <a:rPr sz="1200" spc="-41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 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비가동등록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751189" y="1160686"/>
            <a:ext cx="2059623" cy="531532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조회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지정한 조건으로 내용을 조회한다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추가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비가동을 등록한다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수정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열의 비가동을 종료를 시킬 수 있다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새로고침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모든 조회내역을 초기화 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2) </a:t>
            </a: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검색조건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항목의 빈 칸에 자신이 찾고 싶은 조건을 설정 후 클릭하면 검색한 내용이 아래 화면에 조회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비가동일자별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작업장별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3) </a:t>
            </a: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수정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항목의 비가동을 종료 시킨다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단 이미 종료된 경우 메시지 확인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비동기 해제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해제 메시지 확인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2" name="슬라이드 번호 개체 틀 61">
            <a:extLst>
              <a:ext uri="{FF2B5EF4-FFF2-40B4-BE49-F238E27FC236}">
                <a16:creationId xmlns:a16="http://schemas.microsoft.com/office/drawing/2014/main" id="{DB40C00A-A56F-4FFA-A6B2-6530292A620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4764767" y="6491284"/>
            <a:ext cx="376466" cy="307777"/>
          </a:xfrm>
        </p:spPr>
        <p:txBody>
          <a:bodyPr/>
          <a:lstStyle/>
          <a:p>
            <a:pPr marL="30956" algn="ctr">
              <a:spcBef>
                <a:spcPts val="33"/>
              </a:spcBef>
            </a:pPr>
            <a:fld id="{81D60167-4931-47E6-BA6A-407CBD079E47}" type="slidenum">
              <a:rPr lang="en-US" altLang="ko-KR" sz="2000" spc="12" smtClean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pPr marL="30956" algn="ctr">
                <a:spcBef>
                  <a:spcPts val="33"/>
                </a:spcBef>
              </a:pPr>
              <a:t>19</a:t>
            </a:fld>
            <a:endParaRPr lang="en-US" altLang="ko-KR" sz="2000" spc="12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06D747DD-7BD2-4580-9ABD-788AB63905F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9292" y="1858338"/>
            <a:ext cx="7440668" cy="4552632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FAEB2979-AAD5-48FF-BB23-74C00E00CD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0" y="4527205"/>
            <a:ext cx="1519973" cy="103141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2BB09E7-466E-4117-808A-644766A3D1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30657" y="4929179"/>
            <a:ext cx="1553901" cy="103141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8E168BD3-148F-479F-8DBC-14E447710F24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4201624" y="4929179"/>
            <a:ext cx="1553901" cy="103141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8" name="타원 27">
            <a:extLst>
              <a:ext uri="{FF2B5EF4-FFF2-40B4-BE49-F238E27FC236}">
                <a16:creationId xmlns:a16="http://schemas.microsoft.com/office/drawing/2014/main" id="{50C7BDFB-036E-42AA-8134-882BC1CDAA03}"/>
              </a:ext>
            </a:extLst>
          </p:cNvPr>
          <p:cNvSpPr/>
          <p:nvPr/>
        </p:nvSpPr>
        <p:spPr>
          <a:xfrm>
            <a:off x="2509882" y="4559417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5711116-5C93-4378-89C7-16C23B62F9A2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오휘석</a:t>
            </a:r>
            <a:endParaRPr lang="ko-KR" altLang="en-US"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29" name="object 19">
            <a:extLst>
              <a:ext uri="{FF2B5EF4-FFF2-40B4-BE49-F238E27FC236}">
                <a16:creationId xmlns:a16="http://schemas.microsoft.com/office/drawing/2014/main" id="{D02859C0-73AF-43FF-A193-58E8298A7B34}"/>
              </a:ext>
            </a:extLst>
          </p:cNvPr>
          <p:cNvSpPr/>
          <p:nvPr/>
        </p:nvSpPr>
        <p:spPr>
          <a:xfrm>
            <a:off x="64595" y="1297243"/>
            <a:ext cx="7455366" cy="504736"/>
          </a:xfrm>
          <a:custGeom>
            <a:avLst/>
            <a:gdLst/>
            <a:ahLst/>
            <a:cxnLst/>
            <a:rect l="l" t="t" r="r" b="b"/>
            <a:pathLst>
              <a:path w="2801620" h="5991225">
                <a:moveTo>
                  <a:pt x="2801111" y="0"/>
                </a:moveTo>
                <a:lnTo>
                  <a:pt x="0" y="0"/>
                </a:lnTo>
                <a:lnTo>
                  <a:pt x="0" y="5990844"/>
                </a:lnTo>
                <a:lnTo>
                  <a:pt x="2801111" y="5990844"/>
                </a:lnTo>
                <a:lnTo>
                  <a:pt x="2801111" y="0"/>
                </a:lnTo>
                <a:close/>
              </a:path>
            </a:pathLst>
          </a:custGeom>
          <a:ln w="3175">
            <a:solidFill>
              <a:srgbClr val="4B77C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/>
          <a:lstStyle/>
          <a:p>
            <a:endParaRPr sz="1463" dirty="0">
              <a:highlight>
                <a:srgbClr val="000000"/>
              </a:highlight>
            </a:endParaRPr>
          </a:p>
        </p:txBody>
      </p:sp>
      <p:sp>
        <p:nvSpPr>
          <p:cNvPr id="35" name="object 22">
            <a:extLst>
              <a:ext uri="{FF2B5EF4-FFF2-40B4-BE49-F238E27FC236}">
                <a16:creationId xmlns:a16="http://schemas.microsoft.com/office/drawing/2014/main" id="{428F4675-5DA0-4CEE-8D50-01E30927E2EE}"/>
              </a:ext>
            </a:extLst>
          </p:cNvPr>
          <p:cNvSpPr/>
          <p:nvPr/>
        </p:nvSpPr>
        <p:spPr>
          <a:xfrm>
            <a:off x="64595" y="1297285"/>
            <a:ext cx="1240175" cy="507825"/>
          </a:xfrm>
          <a:custGeom>
            <a:avLst/>
            <a:gdLst/>
            <a:ahLst/>
            <a:cxnLst/>
            <a:rect l="l" t="t" r="r" b="b"/>
            <a:pathLst>
              <a:path w="698500" h="260984">
                <a:moveTo>
                  <a:pt x="697992" y="0"/>
                </a:moveTo>
                <a:lnTo>
                  <a:pt x="0" y="0"/>
                </a:lnTo>
                <a:lnTo>
                  <a:pt x="0" y="260603"/>
                </a:lnTo>
                <a:lnTo>
                  <a:pt x="697992" y="260603"/>
                </a:lnTo>
                <a:lnTo>
                  <a:pt x="697992" y="0"/>
                </a:lnTo>
                <a:close/>
              </a:path>
            </a:pathLst>
          </a:custGeom>
          <a:solidFill>
            <a:srgbClr val="4B77C6"/>
          </a:solidFill>
          <a:ln>
            <a:solidFill>
              <a:srgbClr val="4B77C6"/>
            </a:solidFill>
          </a:ln>
        </p:spPr>
        <p:txBody>
          <a:bodyPr wrap="square" lIns="0" tIns="0" rIns="0" bIns="0" rtlCol="0"/>
          <a:lstStyle/>
          <a:p>
            <a:endParaRPr sz="1463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828F176-336E-44A1-A99A-F882CD2EEE87}"/>
              </a:ext>
            </a:extLst>
          </p:cNvPr>
          <p:cNvSpPr txBox="1"/>
          <p:nvPr/>
        </p:nvSpPr>
        <p:spPr>
          <a:xfrm>
            <a:off x="95187" y="1379744"/>
            <a:ext cx="11811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Purpose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7" name="object 45">
            <a:extLst>
              <a:ext uri="{FF2B5EF4-FFF2-40B4-BE49-F238E27FC236}">
                <a16:creationId xmlns:a16="http://schemas.microsoft.com/office/drawing/2014/main" id="{51C883A6-22FF-438A-A510-4312F65DC4DF}"/>
              </a:ext>
            </a:extLst>
          </p:cNvPr>
          <p:cNvSpPr txBox="1"/>
          <p:nvPr/>
        </p:nvSpPr>
        <p:spPr>
          <a:xfrm>
            <a:off x="1304771" y="1296472"/>
            <a:ext cx="6291302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작업장을 비가동 시키고 해제할 수 있는 조회 화면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141915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id="{E83C6F55-D9A7-4B53-A9D3-81F6AD898B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79" name="직사각형 78">
            <a:extLst>
              <a:ext uri="{FF2B5EF4-FFF2-40B4-BE49-F238E27FC236}">
                <a16:creationId xmlns:a16="http://schemas.microsoft.com/office/drawing/2014/main" id="{2DAF6A1A-DF69-4C02-9F3E-ECDC692EEFD1}"/>
              </a:ext>
            </a:extLst>
          </p:cNvPr>
          <p:cNvSpPr/>
          <p:nvPr/>
        </p:nvSpPr>
        <p:spPr>
          <a:xfrm>
            <a:off x="311688" y="801305"/>
            <a:ext cx="1440911" cy="457200"/>
          </a:xfrm>
          <a:prstGeom prst="rect">
            <a:avLst/>
          </a:prstGeom>
          <a:solidFill>
            <a:schemeClr val="bg1"/>
          </a:solidFill>
          <a:ln w="12700">
            <a:solidFill>
              <a:srgbClr val="2C47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rgbClr val="2C479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MANAGE</a:t>
            </a:r>
            <a:endParaRPr lang="ko-KR" altLang="en-US" sz="2000" b="1" dirty="0">
              <a:solidFill>
                <a:srgbClr val="2C479E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80" name="Rectangle 219">
            <a:extLst>
              <a:ext uri="{FF2B5EF4-FFF2-40B4-BE49-F238E27FC236}">
                <a16:creationId xmlns:a16="http://schemas.microsoft.com/office/drawing/2014/main" id="{652545CC-82D4-4309-B666-7C04B6F780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4575" y="2377184"/>
            <a:ext cx="2736850" cy="512762"/>
          </a:xfrm>
          <a:prstGeom prst="rect">
            <a:avLst/>
          </a:prstGeom>
          <a:solidFill>
            <a:srgbClr val="DBEEF4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latinLnBrk="1" hangingPunct="1"/>
            <a:r>
              <a:rPr lang="en-US" altLang="ko-KR" sz="16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MANAGE SYSTEM</a:t>
            </a:r>
          </a:p>
        </p:txBody>
      </p:sp>
      <p:sp>
        <p:nvSpPr>
          <p:cNvPr id="83" name="Rectangle 219">
            <a:extLst>
              <a:ext uri="{FF2B5EF4-FFF2-40B4-BE49-F238E27FC236}">
                <a16:creationId xmlns:a16="http://schemas.microsoft.com/office/drawing/2014/main" id="{4A6E0389-4F9C-46B3-8836-9015801789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8486" y="3221036"/>
            <a:ext cx="1320800" cy="415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latinLnBrk="1" hangingPunct="1"/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시스템관리</a:t>
            </a:r>
          </a:p>
        </p:txBody>
      </p:sp>
      <p:sp>
        <p:nvSpPr>
          <p:cNvPr id="114" name="Rectangle 219">
            <a:extLst>
              <a:ext uri="{FF2B5EF4-FFF2-40B4-BE49-F238E27FC236}">
                <a16:creationId xmlns:a16="http://schemas.microsoft.com/office/drawing/2014/main" id="{389A05D7-5007-4EC3-90CA-83CEB66D8C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26430" y="3745103"/>
            <a:ext cx="1319213" cy="415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latinLnBrk="1" hangingPunct="1"/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기준정보관리</a:t>
            </a:r>
          </a:p>
        </p:txBody>
      </p:sp>
      <p:sp>
        <p:nvSpPr>
          <p:cNvPr id="115" name="Rectangle 219">
            <a:extLst>
              <a:ext uri="{FF2B5EF4-FFF2-40B4-BE49-F238E27FC236}">
                <a16:creationId xmlns:a16="http://schemas.microsoft.com/office/drawing/2014/main" id="{5D37E6EF-34FA-40B5-8BEB-D5F2CF7393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86061" y="3221037"/>
            <a:ext cx="1320800" cy="415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latinLnBrk="1" hangingPunct="1"/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작업지시관리</a:t>
            </a:r>
          </a:p>
        </p:txBody>
      </p:sp>
      <p:sp>
        <p:nvSpPr>
          <p:cNvPr id="116" name="Rectangle 219">
            <a:extLst>
              <a:ext uri="{FF2B5EF4-FFF2-40B4-BE49-F238E27FC236}">
                <a16:creationId xmlns:a16="http://schemas.microsoft.com/office/drawing/2014/main" id="{E9EE610B-85DA-4559-B80F-E5E22A0F0C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1000" y="3221037"/>
            <a:ext cx="1320800" cy="415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latinLnBrk="1" hangingPunct="1"/>
            <a:r>
              <a:rPr lang="ko-KR" altLang="en-US" sz="10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실적관리</a:t>
            </a:r>
            <a:endParaRPr lang="ko-KR" altLang="en-US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17" name="Rectangle 219">
            <a:extLst>
              <a:ext uri="{FF2B5EF4-FFF2-40B4-BE49-F238E27FC236}">
                <a16:creationId xmlns:a16="http://schemas.microsoft.com/office/drawing/2014/main" id="{2699A5E3-501B-48BF-92D8-BB9C0B9B71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1798" y="3742308"/>
            <a:ext cx="1320800" cy="415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latinLnBrk="1" hangingPunct="1"/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품질관리</a:t>
            </a:r>
          </a:p>
        </p:txBody>
      </p:sp>
      <p:sp>
        <p:nvSpPr>
          <p:cNvPr id="118" name="Rectangle 219">
            <a:extLst>
              <a:ext uri="{FF2B5EF4-FFF2-40B4-BE49-F238E27FC236}">
                <a16:creationId xmlns:a16="http://schemas.microsoft.com/office/drawing/2014/main" id="{F605047A-B8D5-4625-AC2B-167D0DC7B1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99291" y="3221036"/>
            <a:ext cx="1320800" cy="415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latinLnBrk="1" hangingPunct="1"/>
            <a:r>
              <a:rPr lang="ko-KR" altLang="en-US" sz="10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일지관리</a:t>
            </a:r>
            <a:endParaRPr lang="ko-KR" altLang="en-US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47" name="Rectangle 219">
            <a:extLst>
              <a:ext uri="{FF2B5EF4-FFF2-40B4-BE49-F238E27FC236}">
                <a16:creationId xmlns:a16="http://schemas.microsoft.com/office/drawing/2014/main" id="{29A92781-B0A2-4ACC-95D1-C2E21E24B7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69865" y="3732783"/>
            <a:ext cx="1320800" cy="415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latinLnBrk="1" hangingPunct="1"/>
            <a:r>
              <a:rPr lang="ko-KR" altLang="en-US" sz="10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분석관리</a:t>
            </a:r>
            <a:endParaRPr lang="ko-KR" altLang="en-US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48" name="Rectangle 219">
            <a:extLst>
              <a:ext uri="{FF2B5EF4-FFF2-40B4-BE49-F238E27FC236}">
                <a16:creationId xmlns:a16="http://schemas.microsoft.com/office/drawing/2014/main" id="{EA9C15A0-5407-45BC-B8E5-DB1BD7B6B0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71625" y="3742308"/>
            <a:ext cx="1319213" cy="415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latinLnBrk="1" hangingPunct="1"/>
            <a:r>
              <a:rPr lang="ko-KR" altLang="en-US" sz="10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금형관리</a:t>
            </a:r>
            <a:endParaRPr lang="ko-KR" altLang="en-US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49" name="Rectangle 219">
            <a:extLst>
              <a:ext uri="{FF2B5EF4-FFF2-40B4-BE49-F238E27FC236}">
                <a16:creationId xmlns:a16="http://schemas.microsoft.com/office/drawing/2014/main" id="{F098D8DE-4F63-4D68-8F84-32112B9F6B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95939" y="3221036"/>
            <a:ext cx="1319213" cy="415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latinLnBrk="1" hangingPunct="1"/>
            <a:r>
              <a:rPr lang="ko-KR" altLang="en-US" sz="10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현장운영</a:t>
            </a:r>
            <a:endParaRPr lang="ko-KR" altLang="en-US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53" name="Rectangle 219">
            <a:extLst>
              <a:ext uri="{FF2B5EF4-FFF2-40B4-BE49-F238E27FC236}">
                <a16:creationId xmlns:a16="http://schemas.microsoft.com/office/drawing/2014/main" id="{C9BCC0AC-8988-4D0E-ADE3-7BDE2A0B9B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73558" y="3742308"/>
            <a:ext cx="1319213" cy="415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latinLnBrk="1" hangingPunct="1"/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웹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353727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</a:t>
              </a: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5</a:t>
              </a:r>
              <a:r>
                <a:rPr lang="en-US" altLang="ko-KR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실적관리</a:t>
              </a:r>
              <a:endPara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6744950" y="880052"/>
              <a:ext cx="5447049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3677962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lang="en-US" altLang="ko-KR" sz="1600" spc="16" dirty="0">
                <a:latin typeface="Noto Sans CJK JP Bold"/>
                <a:cs typeface="Noto Sans CJK JP Bold"/>
              </a:rPr>
              <a:t>#</a:t>
            </a:r>
            <a:r>
              <a:rPr lang="ko-KR" altLang="en-US"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600" spc="16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비가동등록 </a:t>
            </a:r>
            <a:r>
              <a:rPr lang="en-US" altLang="ko-KR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- </a:t>
            </a:r>
            <a:r>
              <a:rPr lang="ko-KR" altLang="en-US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추가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2" y="1013872"/>
            <a:ext cx="5336068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5341890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메뉴</a:t>
            </a:r>
            <a:r>
              <a:rPr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200" spc="-41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실적관리</a:t>
            </a:r>
            <a:r>
              <a:rPr sz="1200" spc="-41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 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실적조회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&lt;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추가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2" name="슬라이드 번호 개체 틀 61">
            <a:extLst>
              <a:ext uri="{FF2B5EF4-FFF2-40B4-BE49-F238E27FC236}">
                <a16:creationId xmlns:a16="http://schemas.microsoft.com/office/drawing/2014/main" id="{DB40C00A-A56F-4FFA-A6B2-6530292A620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4764767" y="6491284"/>
            <a:ext cx="376466" cy="307777"/>
          </a:xfrm>
        </p:spPr>
        <p:txBody>
          <a:bodyPr/>
          <a:lstStyle/>
          <a:p>
            <a:pPr marL="30956" algn="ctr">
              <a:spcBef>
                <a:spcPts val="33"/>
              </a:spcBef>
            </a:pPr>
            <a:fld id="{81D60167-4931-47E6-BA6A-407CBD079E47}" type="slidenum">
              <a:rPr lang="en-US" altLang="ko-KR" sz="2000" spc="12" smtClean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pPr marL="30956" algn="ctr">
                <a:spcBef>
                  <a:spcPts val="33"/>
                </a:spcBef>
              </a:pPr>
              <a:t>20</a:t>
            </a:fld>
            <a:endParaRPr lang="en-US" altLang="ko-KR" sz="2000" spc="12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6B5826D2-D8F0-4F92-A0A0-ECF60C4C3910}"/>
              </a:ext>
            </a:extLst>
          </p:cNvPr>
          <p:cNvGraphicFramePr>
            <a:graphicFrameLocks noGrp="1"/>
          </p:cNvGraphicFramePr>
          <p:nvPr/>
        </p:nvGraphicFramePr>
        <p:xfrm>
          <a:off x="5466051" y="577865"/>
          <a:ext cx="4425726" cy="58300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4349">
                  <a:extLst>
                    <a:ext uri="{9D8B030D-6E8A-4147-A177-3AD203B41FA5}">
                      <a16:colId xmlns:a16="http://schemas.microsoft.com/office/drawing/2014/main" val="258487136"/>
                    </a:ext>
                  </a:extLst>
                </a:gridCol>
                <a:gridCol w="1905000">
                  <a:extLst>
                    <a:ext uri="{9D8B030D-6E8A-4147-A177-3AD203B41FA5}">
                      <a16:colId xmlns:a16="http://schemas.microsoft.com/office/drawing/2014/main" val="2879822528"/>
                    </a:ext>
                  </a:extLst>
                </a:gridCol>
                <a:gridCol w="976377">
                  <a:extLst>
                    <a:ext uri="{9D8B030D-6E8A-4147-A177-3AD203B41FA5}">
                      <a16:colId xmlns:a16="http://schemas.microsoft.com/office/drawing/2014/main" val="564198954"/>
                    </a:ext>
                  </a:extLst>
                </a:gridCol>
              </a:tblGrid>
              <a:tr h="4342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항목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비고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6202715"/>
                  </a:ext>
                </a:extLst>
              </a:tr>
              <a:tr h="751309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1" dirty="0">
                          <a:highlight>
                            <a:srgbClr val="FFFF00"/>
                          </a:highlight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*</a:t>
                      </a:r>
                      <a:r>
                        <a:rPr lang="ko-KR" altLang="en-US" sz="1200" b="1" dirty="0">
                          <a:highlight>
                            <a:srgbClr val="FFFF00"/>
                          </a:highlight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작업장명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등록할 작업장명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모든 작업장 중 비가동 시킬 곳 선택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781356"/>
                  </a:ext>
                </a:extLst>
              </a:tr>
              <a:tr h="774068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1" dirty="0">
                          <a:highlight>
                            <a:srgbClr val="FFFF00"/>
                          </a:highlight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*</a:t>
                      </a:r>
                      <a:r>
                        <a:rPr lang="ko-KR" altLang="en-US" sz="1200" b="1" dirty="0">
                          <a:highlight>
                            <a:srgbClr val="FFFF00"/>
                          </a:highlight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작업장코드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등록할 작업장 코드는 작업장명을 선택 시 자동으로 맞는 코드를 보여줌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수정불가 </a:t>
                      </a:r>
                    </a:p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7862728"/>
                  </a:ext>
                </a:extLst>
              </a:tr>
              <a:tr h="774068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1" dirty="0">
                          <a:highlight>
                            <a:srgbClr val="FFFF00"/>
                          </a:highlight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*</a:t>
                      </a:r>
                      <a:r>
                        <a:rPr lang="ko-KR" altLang="en-US" sz="1200" b="1" dirty="0">
                          <a:highlight>
                            <a:srgbClr val="FFFF00"/>
                          </a:highlight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비가동상세분류명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등록할 비가동상세분류명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모든 상세분류명 중 선택</a:t>
                      </a:r>
                      <a:r>
                        <a:rPr lang="en-US" altLang="ko-KR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.</a:t>
                      </a:r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8949490"/>
                  </a:ext>
                </a:extLst>
              </a:tr>
              <a:tr h="774068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1" dirty="0">
                          <a:highlight>
                            <a:srgbClr val="FFFF00"/>
                          </a:highlight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*</a:t>
                      </a:r>
                      <a:r>
                        <a:rPr lang="ko-KR" altLang="en-US" sz="1200" b="1" dirty="0">
                          <a:highlight>
                            <a:srgbClr val="FFFF00"/>
                          </a:highlight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비가동상세분류코드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등록할 비가동상세분류 코드는 비가동상세분류명을 선택할 시 자동으로 맞는 코드를 보여줌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수정불가</a:t>
                      </a:r>
                    </a:p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4862777"/>
                  </a:ext>
                </a:extLst>
              </a:tr>
              <a:tr h="774068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1" dirty="0">
                          <a:highlight>
                            <a:srgbClr val="FFFF00"/>
                          </a:highlight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*</a:t>
                      </a:r>
                      <a:r>
                        <a:rPr lang="ko-KR" altLang="en-US" sz="1200" b="1" dirty="0">
                          <a:highlight>
                            <a:srgbClr val="FFFF00"/>
                          </a:highlight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발생유형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등록할 발생유형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Ex) </a:t>
                      </a:r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작업장 파손</a:t>
                      </a:r>
                      <a:r>
                        <a:rPr lang="en-US" altLang="ko-KR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, </a:t>
                      </a:r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작업장 화재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2026246"/>
                  </a:ext>
                </a:extLst>
              </a:tr>
              <a:tr h="774068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1" dirty="0">
                          <a:highlight>
                            <a:srgbClr val="FFFF00"/>
                          </a:highlight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*</a:t>
                      </a:r>
                      <a:r>
                        <a:rPr lang="ko-KR" altLang="en-US" sz="1200" b="1" dirty="0">
                          <a:highlight>
                            <a:srgbClr val="FFFF00"/>
                          </a:highlight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비가동시간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등록할 비가동시간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Ex) 1</a:t>
                      </a:r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시간 </a:t>
                      </a:r>
                      <a:r>
                        <a:rPr lang="en-US" altLang="ko-KR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1.0, 1</a:t>
                      </a:r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시간</a:t>
                      </a:r>
                      <a:r>
                        <a:rPr lang="en-US" altLang="ko-KR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20</a:t>
                      </a:r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분 </a:t>
                      </a:r>
                      <a:r>
                        <a:rPr lang="en-US" altLang="ko-KR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1.2</a:t>
                      </a:r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1129578"/>
                  </a:ext>
                </a:extLst>
              </a:tr>
              <a:tr h="774068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비고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수정할 정보의 작업장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414815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E1EAE761-9ACD-4591-B98F-ABC4560092EB}"/>
              </a:ext>
            </a:extLst>
          </p:cNvPr>
          <p:cNvSpPr txBox="1"/>
          <p:nvPr/>
        </p:nvSpPr>
        <p:spPr>
          <a:xfrm>
            <a:off x="79245" y="1828800"/>
            <a:ext cx="1489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※ 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</a:rPr>
              <a:t>*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</a:rPr>
              <a:t> 표시는 필수로 입력해야 되는 값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D13AFBB-6AB1-410A-8134-6B37C70866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5260" y="1299385"/>
            <a:ext cx="3941226" cy="5108495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1429CD51-2E4B-4E86-B633-7F0637B0D980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2438400" y="5444529"/>
            <a:ext cx="1312183" cy="85370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1A819332-B38A-4E18-BB85-A08AB787A581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오휘석</a:t>
            </a:r>
            <a:endParaRPr lang="ko-KR" altLang="en-US"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063801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</a:t>
              </a: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5</a:t>
              </a:r>
              <a:r>
                <a:rPr lang="en-US" altLang="ko-KR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실적관리</a:t>
              </a:r>
              <a:endPara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290851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</a:t>
            </a: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600" spc="16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근태정보조회</a:t>
            </a:r>
            <a:endParaRPr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메뉴</a:t>
            </a:r>
            <a:r>
              <a:rPr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200" spc="-41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실적관리</a:t>
            </a:r>
            <a:r>
              <a:rPr sz="1200" spc="-41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 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근태정보조회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751189" y="1160686"/>
            <a:ext cx="2059623" cy="4356089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조회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지정한 조건으로 내용을 조회한다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새로고침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모든 조회내역을 초기화 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엑셀저장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2) </a:t>
            </a: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검색조건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항목의 빈 칸에 자신이 찾고 싶은 조건을 설정 후 클릭하면 검색한 내용이 아래 화면에 조회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근무일자별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작업자별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3) </a:t>
            </a: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엑셀 저장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조회한 근태정보를 엑셀로 저장할 수 있다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  <a:endParaRPr lang="ko-KR" altLang="ko-KR"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2" name="슬라이드 번호 개체 틀 61">
            <a:extLst>
              <a:ext uri="{FF2B5EF4-FFF2-40B4-BE49-F238E27FC236}">
                <a16:creationId xmlns:a16="http://schemas.microsoft.com/office/drawing/2014/main" id="{DB40C00A-A56F-4FFA-A6B2-6530292A620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4764767" y="6491284"/>
            <a:ext cx="376466" cy="307777"/>
          </a:xfrm>
        </p:spPr>
        <p:txBody>
          <a:bodyPr/>
          <a:lstStyle/>
          <a:p>
            <a:pPr marL="30956" algn="ctr">
              <a:spcBef>
                <a:spcPts val="33"/>
              </a:spcBef>
            </a:pPr>
            <a:fld id="{81D60167-4931-47E6-BA6A-407CBD079E47}" type="slidenum">
              <a:rPr lang="en-US" altLang="ko-KR" sz="2000" spc="12" smtClean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pPr marL="30956" algn="ctr">
                <a:spcBef>
                  <a:spcPts val="33"/>
                </a:spcBef>
              </a:pPr>
              <a:t>21</a:t>
            </a:fld>
            <a:endParaRPr lang="en-US" altLang="ko-KR" sz="2000" spc="12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912EB2A7-9E33-46CF-9287-EA7D3782FA4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9292" y="1874397"/>
            <a:ext cx="7440668" cy="4536572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D624D006-A589-447B-8AE2-37F179D669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3357" y="3576974"/>
            <a:ext cx="1889149" cy="197057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5" name="타원 34">
            <a:extLst>
              <a:ext uri="{FF2B5EF4-FFF2-40B4-BE49-F238E27FC236}">
                <a16:creationId xmlns:a16="http://schemas.microsoft.com/office/drawing/2014/main" id="{15A7722F-58D0-4A01-BBD6-A7C121133947}"/>
              </a:ext>
            </a:extLst>
          </p:cNvPr>
          <p:cNvSpPr/>
          <p:nvPr/>
        </p:nvSpPr>
        <p:spPr>
          <a:xfrm>
            <a:off x="2392907" y="2615434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D4B6C003-CC7E-404B-B2F9-CC4A1C1DA6D3}"/>
              </a:ext>
            </a:extLst>
          </p:cNvPr>
          <p:cNvPicPr/>
          <p:nvPr/>
        </p:nvPicPr>
        <p:blipFill rotWithShape="1">
          <a:blip r:embed="rId5"/>
          <a:srcRect t="3708" r="50000" b="60325"/>
          <a:stretch/>
        </p:blipFill>
        <p:spPr bwMode="auto">
          <a:xfrm>
            <a:off x="3632592" y="3726718"/>
            <a:ext cx="3820234" cy="1970578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7" name="타원 36">
            <a:extLst>
              <a:ext uri="{FF2B5EF4-FFF2-40B4-BE49-F238E27FC236}">
                <a16:creationId xmlns:a16="http://schemas.microsoft.com/office/drawing/2014/main" id="{B43C5B5E-A329-4AFD-BF59-27FBDFD59CDE}"/>
              </a:ext>
            </a:extLst>
          </p:cNvPr>
          <p:cNvSpPr/>
          <p:nvPr/>
        </p:nvSpPr>
        <p:spPr>
          <a:xfrm>
            <a:off x="2711967" y="3629895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8A6D158-8C83-4CFD-A249-C2AE509E6A6C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오휘석</a:t>
            </a:r>
            <a:endParaRPr lang="ko-KR" altLang="en-US"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28" name="object 19">
            <a:extLst>
              <a:ext uri="{FF2B5EF4-FFF2-40B4-BE49-F238E27FC236}">
                <a16:creationId xmlns:a16="http://schemas.microsoft.com/office/drawing/2014/main" id="{0DF137C0-DAC3-45F0-9CCF-7E237473BD02}"/>
              </a:ext>
            </a:extLst>
          </p:cNvPr>
          <p:cNvSpPr/>
          <p:nvPr/>
        </p:nvSpPr>
        <p:spPr>
          <a:xfrm>
            <a:off x="64595" y="1297243"/>
            <a:ext cx="7455366" cy="504736"/>
          </a:xfrm>
          <a:custGeom>
            <a:avLst/>
            <a:gdLst/>
            <a:ahLst/>
            <a:cxnLst/>
            <a:rect l="l" t="t" r="r" b="b"/>
            <a:pathLst>
              <a:path w="2801620" h="5991225">
                <a:moveTo>
                  <a:pt x="2801111" y="0"/>
                </a:moveTo>
                <a:lnTo>
                  <a:pt x="0" y="0"/>
                </a:lnTo>
                <a:lnTo>
                  <a:pt x="0" y="5990844"/>
                </a:lnTo>
                <a:lnTo>
                  <a:pt x="2801111" y="5990844"/>
                </a:lnTo>
                <a:lnTo>
                  <a:pt x="2801111" y="0"/>
                </a:lnTo>
                <a:close/>
              </a:path>
            </a:pathLst>
          </a:custGeom>
          <a:ln w="3175">
            <a:solidFill>
              <a:srgbClr val="4B77C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/>
          <a:lstStyle/>
          <a:p>
            <a:endParaRPr sz="1463" dirty="0">
              <a:highlight>
                <a:srgbClr val="000000"/>
              </a:highlight>
            </a:endParaRPr>
          </a:p>
        </p:txBody>
      </p:sp>
      <p:sp>
        <p:nvSpPr>
          <p:cNvPr id="29" name="object 22">
            <a:extLst>
              <a:ext uri="{FF2B5EF4-FFF2-40B4-BE49-F238E27FC236}">
                <a16:creationId xmlns:a16="http://schemas.microsoft.com/office/drawing/2014/main" id="{2DC87982-6FFB-404B-96D7-285F1E7ADDFF}"/>
              </a:ext>
            </a:extLst>
          </p:cNvPr>
          <p:cNvSpPr/>
          <p:nvPr/>
        </p:nvSpPr>
        <p:spPr>
          <a:xfrm>
            <a:off x="64595" y="1297285"/>
            <a:ext cx="1240175" cy="507825"/>
          </a:xfrm>
          <a:custGeom>
            <a:avLst/>
            <a:gdLst/>
            <a:ahLst/>
            <a:cxnLst/>
            <a:rect l="l" t="t" r="r" b="b"/>
            <a:pathLst>
              <a:path w="698500" h="260984">
                <a:moveTo>
                  <a:pt x="697992" y="0"/>
                </a:moveTo>
                <a:lnTo>
                  <a:pt x="0" y="0"/>
                </a:lnTo>
                <a:lnTo>
                  <a:pt x="0" y="260603"/>
                </a:lnTo>
                <a:lnTo>
                  <a:pt x="697992" y="260603"/>
                </a:lnTo>
                <a:lnTo>
                  <a:pt x="697992" y="0"/>
                </a:lnTo>
                <a:close/>
              </a:path>
            </a:pathLst>
          </a:custGeom>
          <a:solidFill>
            <a:srgbClr val="4B77C6"/>
          </a:solidFill>
          <a:ln>
            <a:solidFill>
              <a:srgbClr val="4B77C6"/>
            </a:solidFill>
          </a:ln>
        </p:spPr>
        <p:txBody>
          <a:bodyPr wrap="square" lIns="0" tIns="0" rIns="0" bIns="0" rtlCol="0"/>
          <a:lstStyle/>
          <a:p>
            <a:endParaRPr sz="1463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DD039E1-D33B-4437-BD15-B1CA61BC1BD9}"/>
              </a:ext>
            </a:extLst>
          </p:cNvPr>
          <p:cNvSpPr txBox="1"/>
          <p:nvPr/>
        </p:nvSpPr>
        <p:spPr>
          <a:xfrm>
            <a:off x="95187" y="1379744"/>
            <a:ext cx="11811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Purpose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9" name="object 45">
            <a:extLst>
              <a:ext uri="{FF2B5EF4-FFF2-40B4-BE49-F238E27FC236}">
                <a16:creationId xmlns:a16="http://schemas.microsoft.com/office/drawing/2014/main" id="{57BC8E83-7BC4-4B32-B111-3DB65F5FF921}"/>
              </a:ext>
            </a:extLst>
          </p:cNvPr>
          <p:cNvSpPr txBox="1"/>
          <p:nvPr/>
        </p:nvSpPr>
        <p:spPr>
          <a:xfrm>
            <a:off x="1304771" y="1296472"/>
            <a:ext cx="6291302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근무자의 모든 근태 정보를 확인하고 조회하는 화면</a:t>
            </a:r>
            <a:endParaRPr lang="ko-KR" altLang="en-US"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</p:spTree>
    <p:extLst>
      <p:ext uri="{BB962C8B-B14F-4D97-AF65-F5344CB8AC3E}">
        <p14:creationId xmlns:p14="http://schemas.microsoft.com/office/powerpoint/2010/main" val="31352099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</a:t>
              </a: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5</a:t>
              </a:r>
              <a:r>
                <a:rPr lang="en-US" altLang="ko-KR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실적관리</a:t>
              </a:r>
              <a:endPara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290851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</a:t>
            </a: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600" spc="16" dirty="0">
                <a:latin typeface="Noto Sans CJK JP Bold"/>
                <a:cs typeface="Noto Sans CJK JP Bold"/>
              </a:rPr>
              <a:t>근태현황분석</a:t>
            </a:r>
            <a:endParaRPr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메뉴</a:t>
            </a:r>
            <a:r>
              <a:rPr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200" spc="-41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실적관리</a:t>
            </a:r>
            <a:r>
              <a:rPr sz="1200" spc="-41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 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근태현황분석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751189" y="1160686"/>
            <a:ext cx="2059623" cy="3048616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조회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지정한 조건으로 내용을 조회한다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새로고침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모든 조회내역을 초기화 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2) </a:t>
            </a: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검색조건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항목의 빈 칸에 자신이 찾고 싶은 조건을 설정 후 클릭하면 검색한 내용이 아래 화면에 조회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근무일자별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작업자별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2" name="슬라이드 번호 개체 틀 61">
            <a:extLst>
              <a:ext uri="{FF2B5EF4-FFF2-40B4-BE49-F238E27FC236}">
                <a16:creationId xmlns:a16="http://schemas.microsoft.com/office/drawing/2014/main" id="{DB40C00A-A56F-4FFA-A6B2-6530292A620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4764767" y="6491284"/>
            <a:ext cx="376466" cy="307777"/>
          </a:xfrm>
        </p:spPr>
        <p:txBody>
          <a:bodyPr/>
          <a:lstStyle/>
          <a:p>
            <a:pPr marL="30956" algn="ctr">
              <a:spcBef>
                <a:spcPts val="33"/>
              </a:spcBef>
            </a:pPr>
            <a:fld id="{81D60167-4931-47E6-BA6A-407CBD079E47}" type="slidenum">
              <a:rPr lang="en-US" altLang="ko-KR" sz="2000" spc="12" smtClean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pPr marL="30956" algn="ctr">
                <a:spcBef>
                  <a:spcPts val="33"/>
                </a:spcBef>
              </a:pPr>
              <a:t>22</a:t>
            </a:fld>
            <a:endParaRPr lang="en-US" altLang="ko-KR" sz="2000" spc="12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8CBE4FA5-8A8C-460B-B64C-46E6BC406E3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93274" y="1858338"/>
            <a:ext cx="7426686" cy="4549541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3625FF59-F8C6-4000-BD2D-8DD8CEAAAF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2088" y="2353441"/>
            <a:ext cx="1889149" cy="197057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9" name="타원 28">
            <a:extLst>
              <a:ext uri="{FF2B5EF4-FFF2-40B4-BE49-F238E27FC236}">
                <a16:creationId xmlns:a16="http://schemas.microsoft.com/office/drawing/2014/main" id="{AD1724D6-45BC-4AB3-836B-C94EE8D306DC}"/>
              </a:ext>
            </a:extLst>
          </p:cNvPr>
          <p:cNvSpPr/>
          <p:nvPr/>
        </p:nvSpPr>
        <p:spPr>
          <a:xfrm>
            <a:off x="2485414" y="2212898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DECA6CF7-A7FC-4C0B-BAFD-7C908D6023EE}"/>
              </a:ext>
            </a:extLst>
          </p:cNvPr>
          <p:cNvSpPr/>
          <p:nvPr/>
        </p:nvSpPr>
        <p:spPr>
          <a:xfrm>
            <a:off x="5906662" y="2353441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AFB0F9E-CA85-4D1B-869F-7E6886871D92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오휘석</a:t>
            </a:r>
            <a:endParaRPr lang="ko-KR" altLang="en-US"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5" name="object 19">
            <a:extLst>
              <a:ext uri="{FF2B5EF4-FFF2-40B4-BE49-F238E27FC236}">
                <a16:creationId xmlns:a16="http://schemas.microsoft.com/office/drawing/2014/main" id="{5B4501EE-3577-4139-BA14-5937446B5B9A}"/>
              </a:ext>
            </a:extLst>
          </p:cNvPr>
          <p:cNvSpPr/>
          <p:nvPr/>
        </p:nvSpPr>
        <p:spPr>
          <a:xfrm>
            <a:off x="64595" y="1297243"/>
            <a:ext cx="7455366" cy="504736"/>
          </a:xfrm>
          <a:custGeom>
            <a:avLst/>
            <a:gdLst/>
            <a:ahLst/>
            <a:cxnLst/>
            <a:rect l="l" t="t" r="r" b="b"/>
            <a:pathLst>
              <a:path w="2801620" h="5991225">
                <a:moveTo>
                  <a:pt x="2801111" y="0"/>
                </a:moveTo>
                <a:lnTo>
                  <a:pt x="0" y="0"/>
                </a:lnTo>
                <a:lnTo>
                  <a:pt x="0" y="5990844"/>
                </a:lnTo>
                <a:lnTo>
                  <a:pt x="2801111" y="5990844"/>
                </a:lnTo>
                <a:lnTo>
                  <a:pt x="2801111" y="0"/>
                </a:lnTo>
                <a:close/>
              </a:path>
            </a:pathLst>
          </a:custGeom>
          <a:ln w="3175">
            <a:solidFill>
              <a:srgbClr val="4B77C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/>
          <a:lstStyle/>
          <a:p>
            <a:endParaRPr sz="1463" dirty="0">
              <a:highlight>
                <a:srgbClr val="000000"/>
              </a:highlight>
            </a:endParaRPr>
          </a:p>
        </p:txBody>
      </p:sp>
      <p:sp>
        <p:nvSpPr>
          <p:cNvPr id="36" name="object 22">
            <a:extLst>
              <a:ext uri="{FF2B5EF4-FFF2-40B4-BE49-F238E27FC236}">
                <a16:creationId xmlns:a16="http://schemas.microsoft.com/office/drawing/2014/main" id="{ECCC9BEB-2F97-4B6E-98E9-4351EBB5725D}"/>
              </a:ext>
            </a:extLst>
          </p:cNvPr>
          <p:cNvSpPr/>
          <p:nvPr/>
        </p:nvSpPr>
        <p:spPr>
          <a:xfrm>
            <a:off x="64595" y="1297285"/>
            <a:ext cx="1240175" cy="507825"/>
          </a:xfrm>
          <a:custGeom>
            <a:avLst/>
            <a:gdLst/>
            <a:ahLst/>
            <a:cxnLst/>
            <a:rect l="l" t="t" r="r" b="b"/>
            <a:pathLst>
              <a:path w="698500" h="260984">
                <a:moveTo>
                  <a:pt x="697992" y="0"/>
                </a:moveTo>
                <a:lnTo>
                  <a:pt x="0" y="0"/>
                </a:lnTo>
                <a:lnTo>
                  <a:pt x="0" y="260603"/>
                </a:lnTo>
                <a:lnTo>
                  <a:pt x="697992" y="260603"/>
                </a:lnTo>
                <a:lnTo>
                  <a:pt x="697992" y="0"/>
                </a:lnTo>
                <a:close/>
              </a:path>
            </a:pathLst>
          </a:custGeom>
          <a:solidFill>
            <a:srgbClr val="4B77C6"/>
          </a:solidFill>
          <a:ln>
            <a:solidFill>
              <a:srgbClr val="4B77C6"/>
            </a:solidFill>
          </a:ln>
        </p:spPr>
        <p:txBody>
          <a:bodyPr wrap="square" lIns="0" tIns="0" rIns="0" bIns="0" rtlCol="0"/>
          <a:lstStyle/>
          <a:p>
            <a:endParaRPr sz="1463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6D542E8-1237-4042-9E3C-2A720B34C102}"/>
              </a:ext>
            </a:extLst>
          </p:cNvPr>
          <p:cNvSpPr txBox="1"/>
          <p:nvPr/>
        </p:nvSpPr>
        <p:spPr>
          <a:xfrm>
            <a:off x="95187" y="1379744"/>
            <a:ext cx="11811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Purpose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9" name="object 45">
            <a:extLst>
              <a:ext uri="{FF2B5EF4-FFF2-40B4-BE49-F238E27FC236}">
                <a16:creationId xmlns:a16="http://schemas.microsoft.com/office/drawing/2014/main" id="{135019E4-41B6-4CA5-93B1-F86146D37CEC}"/>
              </a:ext>
            </a:extLst>
          </p:cNvPr>
          <p:cNvSpPr txBox="1"/>
          <p:nvPr/>
        </p:nvSpPr>
        <p:spPr>
          <a:xfrm>
            <a:off x="1304771" y="1296472"/>
            <a:ext cx="6291302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근무자의 근태를 상세하게 확인하고 조회하는 화면</a:t>
            </a: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</p:spTree>
    <p:extLst>
      <p:ext uri="{BB962C8B-B14F-4D97-AF65-F5344CB8AC3E}">
        <p14:creationId xmlns:p14="http://schemas.microsoft.com/office/powerpoint/2010/main" val="4930099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id="{E83C6F55-D9A7-4B53-A9D3-81F6AD898B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32" name="object 14">
            <a:extLst>
              <a:ext uri="{FF2B5EF4-FFF2-40B4-BE49-F238E27FC236}">
                <a16:creationId xmlns:a16="http://schemas.microsoft.com/office/drawing/2014/main" id="{8D814BBE-C394-45A3-9FDB-9086C7257757}"/>
              </a:ext>
            </a:extLst>
          </p:cNvPr>
          <p:cNvSpPr txBox="1"/>
          <p:nvPr/>
        </p:nvSpPr>
        <p:spPr>
          <a:xfrm>
            <a:off x="2304015" y="2470405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altLang="ko-KR" sz="16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02 </a:t>
            </a:r>
            <a:r>
              <a:rPr lang="ko-KR" altLang="en-US" sz="16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시스템관리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7" name="object 14">
            <a:extLst>
              <a:ext uri="{FF2B5EF4-FFF2-40B4-BE49-F238E27FC236}">
                <a16:creationId xmlns:a16="http://schemas.microsoft.com/office/drawing/2014/main" id="{178B2091-006E-408E-B5BB-E5CC7AE73E6B}"/>
              </a:ext>
            </a:extLst>
          </p:cNvPr>
          <p:cNvSpPr txBox="1"/>
          <p:nvPr/>
        </p:nvSpPr>
        <p:spPr>
          <a:xfrm>
            <a:off x="2304015" y="3035810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3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기준정보관리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2" name="object 14">
            <a:extLst>
              <a:ext uri="{FF2B5EF4-FFF2-40B4-BE49-F238E27FC236}">
                <a16:creationId xmlns:a16="http://schemas.microsoft.com/office/drawing/2014/main" id="{EE3B9541-9D4D-48B0-99EA-2598F4829F95}"/>
              </a:ext>
            </a:extLst>
          </p:cNvPr>
          <p:cNvSpPr txBox="1"/>
          <p:nvPr/>
        </p:nvSpPr>
        <p:spPr>
          <a:xfrm>
            <a:off x="2304015" y="3601216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4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작업지시관리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7" name="object 14">
            <a:extLst>
              <a:ext uri="{FF2B5EF4-FFF2-40B4-BE49-F238E27FC236}">
                <a16:creationId xmlns:a16="http://schemas.microsoft.com/office/drawing/2014/main" id="{E5A4E7A6-B017-42FD-B963-E2A8DE5442FD}"/>
              </a:ext>
            </a:extLst>
          </p:cNvPr>
          <p:cNvSpPr txBox="1"/>
          <p:nvPr/>
        </p:nvSpPr>
        <p:spPr>
          <a:xfrm>
            <a:off x="2304015" y="4166621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5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실적관리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52" name="object 14">
            <a:extLst>
              <a:ext uri="{FF2B5EF4-FFF2-40B4-BE49-F238E27FC236}">
                <a16:creationId xmlns:a16="http://schemas.microsoft.com/office/drawing/2014/main" id="{22E86203-82ED-4E09-8BC3-D3786A7BE5E5}"/>
              </a:ext>
            </a:extLst>
          </p:cNvPr>
          <p:cNvSpPr txBox="1"/>
          <p:nvPr/>
        </p:nvSpPr>
        <p:spPr>
          <a:xfrm>
            <a:off x="5809215" y="1905000"/>
            <a:ext cx="3027286" cy="318196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2000" b="1" spc="37" dirty="0">
                <a:solidFill>
                  <a:srgbClr val="2C4A9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2000" b="1" spc="37" dirty="0">
                <a:solidFill>
                  <a:srgbClr val="2C4A9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6</a:t>
            </a:r>
            <a:r>
              <a:rPr lang="en-US" altLang="ko-KR" sz="1400" b="1" spc="37" dirty="0">
                <a:solidFill>
                  <a:srgbClr val="2C4A9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2000" b="1" spc="-8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품질관리</a:t>
            </a:r>
            <a:endParaRPr sz="2000" b="1" dirty="0">
              <a:solidFill>
                <a:schemeClr val="tx1">
                  <a:lumMod val="85000"/>
                  <a:lumOff val="1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57" name="object 14">
            <a:extLst>
              <a:ext uri="{FF2B5EF4-FFF2-40B4-BE49-F238E27FC236}">
                <a16:creationId xmlns:a16="http://schemas.microsoft.com/office/drawing/2014/main" id="{2649E2C7-A62F-4EC8-97BD-16E73DDFE488}"/>
              </a:ext>
            </a:extLst>
          </p:cNvPr>
          <p:cNvSpPr txBox="1"/>
          <p:nvPr/>
        </p:nvSpPr>
        <p:spPr>
          <a:xfrm>
            <a:off x="5809215" y="2470405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7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일지관리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2" name="object 14">
            <a:extLst>
              <a:ext uri="{FF2B5EF4-FFF2-40B4-BE49-F238E27FC236}">
                <a16:creationId xmlns:a16="http://schemas.microsoft.com/office/drawing/2014/main" id="{709C3A63-E24F-4F44-979A-687718943837}"/>
              </a:ext>
            </a:extLst>
          </p:cNvPr>
          <p:cNvSpPr txBox="1"/>
          <p:nvPr/>
        </p:nvSpPr>
        <p:spPr>
          <a:xfrm>
            <a:off x="5809215" y="3035810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8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분석관리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7" name="object 14">
            <a:extLst>
              <a:ext uri="{FF2B5EF4-FFF2-40B4-BE49-F238E27FC236}">
                <a16:creationId xmlns:a16="http://schemas.microsoft.com/office/drawing/2014/main" id="{4530B7D2-2FFD-4887-9C82-396856817E8C}"/>
              </a:ext>
            </a:extLst>
          </p:cNvPr>
          <p:cNvSpPr txBox="1"/>
          <p:nvPr/>
        </p:nvSpPr>
        <p:spPr>
          <a:xfrm>
            <a:off x="5809215" y="3601215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9 </a:t>
            </a:r>
            <a:r>
              <a:rPr lang="ko-KR" altLang="en-US" sz="1600" b="1" spc="-8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금형관리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72" name="object 14">
            <a:extLst>
              <a:ext uri="{FF2B5EF4-FFF2-40B4-BE49-F238E27FC236}">
                <a16:creationId xmlns:a16="http://schemas.microsoft.com/office/drawing/2014/main" id="{7759E8B5-A2DA-4CE4-94CE-50675FEEC114}"/>
              </a:ext>
            </a:extLst>
          </p:cNvPr>
          <p:cNvSpPr txBox="1"/>
          <p:nvPr/>
        </p:nvSpPr>
        <p:spPr>
          <a:xfrm>
            <a:off x="5809215" y="4166620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10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현장운영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77" name="object 14">
            <a:extLst>
              <a:ext uri="{FF2B5EF4-FFF2-40B4-BE49-F238E27FC236}">
                <a16:creationId xmlns:a16="http://schemas.microsoft.com/office/drawing/2014/main" id="{668076B2-3DF5-4A8A-AC3D-F3D5078E2F74}"/>
              </a:ext>
            </a:extLst>
          </p:cNvPr>
          <p:cNvSpPr txBox="1"/>
          <p:nvPr/>
        </p:nvSpPr>
        <p:spPr>
          <a:xfrm>
            <a:off x="5809215" y="4732025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11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웹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83" name="object 14">
            <a:extLst>
              <a:ext uri="{FF2B5EF4-FFF2-40B4-BE49-F238E27FC236}">
                <a16:creationId xmlns:a16="http://schemas.microsoft.com/office/drawing/2014/main" id="{C5BAA339-DE40-45AE-9676-51A18E03EAC6}"/>
              </a:ext>
            </a:extLst>
          </p:cNvPr>
          <p:cNvSpPr txBox="1"/>
          <p:nvPr/>
        </p:nvSpPr>
        <p:spPr>
          <a:xfrm>
            <a:off x="2304015" y="1905000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altLang="ko-KR" sz="16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01 </a:t>
            </a:r>
            <a:r>
              <a:rPr lang="ko-KR" altLang="en-US" sz="1600" b="1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메인화면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4" name="object 14">
            <a:extLst>
              <a:ext uri="{FF2B5EF4-FFF2-40B4-BE49-F238E27FC236}">
                <a16:creationId xmlns:a16="http://schemas.microsoft.com/office/drawing/2014/main" id="{44A611CF-B44F-4DF5-AB74-F30647489F78}"/>
              </a:ext>
            </a:extLst>
          </p:cNvPr>
          <p:cNvSpPr txBox="1"/>
          <p:nvPr/>
        </p:nvSpPr>
        <p:spPr>
          <a:xfrm>
            <a:off x="5791798" y="5358985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12 ERD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796829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5" name="연결선: 꺾임 84">
            <a:extLst>
              <a:ext uri="{FF2B5EF4-FFF2-40B4-BE49-F238E27FC236}">
                <a16:creationId xmlns:a16="http://schemas.microsoft.com/office/drawing/2014/main" id="{E2068065-9C87-4D48-BEF5-7EEDAF9FB674}"/>
              </a:ext>
            </a:extLst>
          </p:cNvPr>
          <p:cNvCxnSpPr>
            <a:cxnSpLocks/>
            <a:endCxn id="73" idx="2"/>
          </p:cNvCxnSpPr>
          <p:nvPr/>
        </p:nvCxnSpPr>
        <p:spPr>
          <a:xfrm rot="5400000" flipH="1" flipV="1">
            <a:off x="3512068" y="3170465"/>
            <a:ext cx="2174854" cy="330543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연결선: 꺾임 86">
            <a:extLst>
              <a:ext uri="{FF2B5EF4-FFF2-40B4-BE49-F238E27FC236}">
                <a16:creationId xmlns:a16="http://schemas.microsoft.com/office/drawing/2014/main" id="{048F6723-A006-4C6C-8A1F-20FB7A87EB0F}"/>
              </a:ext>
            </a:extLst>
          </p:cNvPr>
          <p:cNvCxnSpPr>
            <a:cxnSpLocks/>
            <a:stCxn id="73" idx="3"/>
          </p:cNvCxnSpPr>
          <p:nvPr/>
        </p:nvCxnSpPr>
        <p:spPr>
          <a:xfrm>
            <a:off x="5288740" y="1981609"/>
            <a:ext cx="382452" cy="2441552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연결선: 꺾임 80">
            <a:extLst>
              <a:ext uri="{FF2B5EF4-FFF2-40B4-BE49-F238E27FC236}">
                <a16:creationId xmlns:a16="http://schemas.microsoft.com/office/drawing/2014/main" id="{93E745EA-56D6-4537-A3EF-E12F1B46B811}"/>
              </a:ext>
            </a:extLst>
          </p:cNvPr>
          <p:cNvCxnSpPr>
            <a:endCxn id="71" idx="1"/>
          </p:cNvCxnSpPr>
          <p:nvPr/>
        </p:nvCxnSpPr>
        <p:spPr>
          <a:xfrm rot="5400000">
            <a:off x="2108016" y="4905985"/>
            <a:ext cx="1510096" cy="552141"/>
          </a:xfrm>
          <a:prstGeom prst="bentConnector4">
            <a:avLst>
              <a:gd name="adj1" fmla="val 41169"/>
              <a:gd name="adj2" fmla="val 141402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연결선: 꺾임 82">
            <a:extLst>
              <a:ext uri="{FF2B5EF4-FFF2-40B4-BE49-F238E27FC236}">
                <a16:creationId xmlns:a16="http://schemas.microsoft.com/office/drawing/2014/main" id="{E931A982-2A8F-4F80-BDF4-B05126E585B1}"/>
              </a:ext>
            </a:extLst>
          </p:cNvPr>
          <p:cNvCxnSpPr>
            <a:stCxn id="71" idx="3"/>
          </p:cNvCxnSpPr>
          <p:nvPr/>
        </p:nvCxnSpPr>
        <p:spPr>
          <a:xfrm flipV="1">
            <a:off x="3634940" y="4423161"/>
            <a:ext cx="799283" cy="1513942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연결선: 꺾임 77">
            <a:extLst>
              <a:ext uri="{FF2B5EF4-FFF2-40B4-BE49-F238E27FC236}">
                <a16:creationId xmlns:a16="http://schemas.microsoft.com/office/drawing/2014/main" id="{98997FD7-47EC-4507-8025-41B1FCAB29D5}"/>
              </a:ext>
            </a:extLst>
          </p:cNvPr>
          <p:cNvCxnSpPr>
            <a:cxnSpLocks/>
            <a:stCxn id="67" idx="3"/>
          </p:cNvCxnSpPr>
          <p:nvPr/>
        </p:nvCxnSpPr>
        <p:spPr>
          <a:xfrm>
            <a:off x="1906410" y="1941072"/>
            <a:ext cx="1232724" cy="2485935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CEE8D3D2-F4D4-493D-AF50-DEEF88B04F36}"/>
              </a:ext>
            </a:extLst>
          </p:cNvPr>
          <p:cNvCxnSpPr>
            <a:stCxn id="65" idx="1"/>
          </p:cNvCxnSpPr>
          <p:nvPr/>
        </p:nvCxnSpPr>
        <p:spPr>
          <a:xfrm>
            <a:off x="771887" y="4427007"/>
            <a:ext cx="60198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06</a:t>
              </a:r>
              <a:r>
                <a:rPr lang="ko-KR" altLang="en-US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품질관리</a:t>
              </a:r>
              <a:endPara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763562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lang="en-US" altLang="ko-KR" sz="1600" spc="16" dirty="0">
                <a:latin typeface="Noto Sans CJK JP Bold"/>
                <a:cs typeface="Noto Sans CJK JP Bold"/>
              </a:rPr>
              <a:t># </a:t>
            </a:r>
            <a:r>
              <a:rPr lang="ko-KR" altLang="en-US" sz="1600" spc="16" dirty="0">
                <a:latin typeface="Noto Sans CJK JP Bold"/>
                <a:cs typeface="Noto Sans CJK JP Bold"/>
              </a:rPr>
              <a:t>품질측정값등록</a:t>
            </a:r>
            <a:r>
              <a:rPr lang="ko-KR" altLang="en-US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Process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품질측정값등록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Process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751189" y="1160686"/>
            <a:ext cx="2059623" cy="471564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작업장을 비동기하여 작업장 사용을 금지하고 작업장을 가동시켜 사용 가능하게 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  <a:endParaRPr sz="10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2" name="슬라이드 번호 개체 틀 61">
            <a:extLst>
              <a:ext uri="{FF2B5EF4-FFF2-40B4-BE49-F238E27FC236}">
                <a16:creationId xmlns:a16="http://schemas.microsoft.com/office/drawing/2014/main" id="{DB40C00A-A56F-4FFA-A6B2-6530292A620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4764767" y="6491284"/>
            <a:ext cx="376466" cy="307777"/>
          </a:xfrm>
        </p:spPr>
        <p:txBody>
          <a:bodyPr/>
          <a:lstStyle/>
          <a:p>
            <a:pPr marL="30956" algn="ctr">
              <a:spcBef>
                <a:spcPts val="33"/>
              </a:spcBef>
            </a:pPr>
            <a:fld id="{81D60167-4931-47E6-BA6A-407CBD079E47}" type="slidenum">
              <a:rPr lang="en-US" altLang="ko-KR" sz="2000" spc="12" smtClean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pPr marL="30956" algn="ctr">
                <a:spcBef>
                  <a:spcPts val="33"/>
                </a:spcBef>
              </a:pPr>
              <a:t>24</a:t>
            </a:fld>
            <a:endParaRPr lang="en-US" altLang="ko-KR" sz="2000" spc="12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65" name="직사각형 64">
            <a:extLst>
              <a:ext uri="{FF2B5EF4-FFF2-40B4-BE49-F238E27FC236}">
                <a16:creationId xmlns:a16="http://schemas.microsoft.com/office/drawing/2014/main" id="{0449CDE6-04E8-4696-854E-8585EC1283BE}"/>
              </a:ext>
            </a:extLst>
          </p:cNvPr>
          <p:cNvSpPr/>
          <p:nvPr/>
        </p:nvSpPr>
        <p:spPr>
          <a:xfrm>
            <a:off x="771887" y="4160307"/>
            <a:ext cx="1047947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작업지시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CD91D93-F9F4-46DC-9B3B-0B17F49E97B5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오휘석</a:t>
            </a:r>
            <a:endParaRPr lang="ko-KR" altLang="en-US"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278AEC94-6B62-4D13-9FB3-14E90F67AD29}"/>
              </a:ext>
            </a:extLst>
          </p:cNvPr>
          <p:cNvSpPr/>
          <p:nvPr/>
        </p:nvSpPr>
        <p:spPr>
          <a:xfrm>
            <a:off x="1978265" y="4160307"/>
            <a:ext cx="1047947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성형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00FFDEA-F146-4AA8-8A68-5194E6611F4B}"/>
              </a:ext>
            </a:extLst>
          </p:cNvPr>
          <p:cNvSpPr/>
          <p:nvPr/>
        </p:nvSpPr>
        <p:spPr>
          <a:xfrm>
            <a:off x="3265766" y="4160307"/>
            <a:ext cx="1047947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소성</a:t>
            </a:r>
            <a:r>
              <a:rPr lang="en-US" altLang="ko-KR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/</a:t>
            </a:r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적재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8244D854-A13F-417C-ACCC-B310FA8AB916}"/>
              </a:ext>
            </a:extLst>
          </p:cNvPr>
          <p:cNvSpPr/>
          <p:nvPr/>
        </p:nvSpPr>
        <p:spPr>
          <a:xfrm>
            <a:off x="4528734" y="4169496"/>
            <a:ext cx="1047947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포장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67554EE2-CA2C-4CCA-9679-9710D121AD29}"/>
              </a:ext>
            </a:extLst>
          </p:cNvPr>
          <p:cNvSpPr/>
          <p:nvPr/>
        </p:nvSpPr>
        <p:spPr>
          <a:xfrm>
            <a:off x="5735112" y="4192356"/>
            <a:ext cx="1047947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현장마감</a:t>
            </a:r>
            <a:endParaRPr lang="ko-KR" altLang="en-US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62BCC641-D7F7-4DD8-A67B-9DF00C0BF3C9}"/>
              </a:ext>
            </a:extLst>
          </p:cNvPr>
          <p:cNvSpPr/>
          <p:nvPr/>
        </p:nvSpPr>
        <p:spPr>
          <a:xfrm>
            <a:off x="858463" y="1674372"/>
            <a:ext cx="1047947" cy="53340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품질측정값</a:t>
            </a:r>
            <a:br>
              <a:rPr lang="en-US" altLang="ko-KR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</a:br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등록</a:t>
            </a: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B87FA3BA-F46A-407B-AE58-825038AC19C6}"/>
              </a:ext>
            </a:extLst>
          </p:cNvPr>
          <p:cNvSpPr/>
          <p:nvPr/>
        </p:nvSpPr>
        <p:spPr>
          <a:xfrm>
            <a:off x="2045031" y="1670526"/>
            <a:ext cx="1047947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공정측정값</a:t>
            </a:r>
            <a:br>
              <a:rPr lang="en-US" altLang="ko-KR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</a:br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등록</a:t>
            </a: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7CA902B0-EE73-430B-9BB1-49DBC98E8192}"/>
              </a:ext>
            </a:extLst>
          </p:cNvPr>
          <p:cNvSpPr/>
          <p:nvPr/>
        </p:nvSpPr>
        <p:spPr>
          <a:xfrm>
            <a:off x="2586993" y="5670403"/>
            <a:ext cx="1047947" cy="53340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품질측정값</a:t>
            </a:r>
            <a:br>
              <a:rPr lang="en-US" altLang="ko-KR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</a:br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등록</a:t>
            </a: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4F0E4357-4B03-4696-B352-F70912C7132B}"/>
              </a:ext>
            </a:extLst>
          </p:cNvPr>
          <p:cNvSpPr/>
          <p:nvPr/>
        </p:nvSpPr>
        <p:spPr>
          <a:xfrm>
            <a:off x="3785930" y="5681966"/>
            <a:ext cx="1047947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공정측정값</a:t>
            </a:r>
            <a:br>
              <a:rPr lang="en-US" altLang="ko-KR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</a:br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등록</a:t>
            </a: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AD3F1FEB-0204-4185-A45D-7C9772A4F2DF}"/>
              </a:ext>
            </a:extLst>
          </p:cNvPr>
          <p:cNvSpPr/>
          <p:nvPr/>
        </p:nvSpPr>
        <p:spPr>
          <a:xfrm>
            <a:off x="4240793" y="1714909"/>
            <a:ext cx="1047947" cy="53340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품질측정값</a:t>
            </a:r>
            <a:br>
              <a:rPr lang="en-US" altLang="ko-KR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</a:br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등록</a:t>
            </a: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D5BF6818-101E-4EC4-95ED-42FE3C000C7A}"/>
              </a:ext>
            </a:extLst>
          </p:cNvPr>
          <p:cNvSpPr/>
          <p:nvPr/>
        </p:nvSpPr>
        <p:spPr>
          <a:xfrm>
            <a:off x="5375635" y="1722152"/>
            <a:ext cx="1047947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공정측정값</a:t>
            </a:r>
            <a:br>
              <a:rPr lang="en-US" altLang="ko-KR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</a:br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등록</a:t>
            </a:r>
          </a:p>
        </p:txBody>
      </p:sp>
      <p:cxnSp>
        <p:nvCxnSpPr>
          <p:cNvPr id="76" name="연결선: 꺾임 75">
            <a:extLst>
              <a:ext uri="{FF2B5EF4-FFF2-40B4-BE49-F238E27FC236}">
                <a16:creationId xmlns:a16="http://schemas.microsoft.com/office/drawing/2014/main" id="{8AEC2D52-0F46-4888-B717-BBE484663476}"/>
              </a:ext>
            </a:extLst>
          </p:cNvPr>
          <p:cNvCxnSpPr>
            <a:endCxn id="67" idx="2"/>
          </p:cNvCxnSpPr>
          <p:nvPr/>
        </p:nvCxnSpPr>
        <p:spPr>
          <a:xfrm rot="16200000" flipV="1">
            <a:off x="534807" y="3055403"/>
            <a:ext cx="2219235" cy="523973"/>
          </a:xfrm>
          <a:prstGeom prst="bentConnector3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20209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</a:t>
              </a: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6</a:t>
              </a:r>
              <a:r>
                <a:rPr lang="en-US" altLang="ko-KR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품질관리</a:t>
              </a:r>
              <a:endPara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94134"/>
            <a:chOff x="0" y="867918"/>
            <a:chExt cx="12192000" cy="6057951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6045817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290851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</a:t>
            </a: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600" spc="16" dirty="0">
                <a:latin typeface="Noto Sans CJK JP Bold"/>
                <a:cs typeface="Noto Sans CJK JP Bold"/>
              </a:rPr>
              <a:t>품질측정값등록</a:t>
            </a:r>
            <a:endParaRPr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메뉴</a:t>
            </a:r>
            <a:r>
              <a:rPr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200" spc="-41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실적관리</a:t>
            </a:r>
            <a:r>
              <a:rPr sz="1200" spc="-41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 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품질측정값등록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751189" y="1160686"/>
            <a:ext cx="2059623" cy="5254348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조회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지정한 조건으로 내용을 조회한다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추가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측정값을 추가한다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삭제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선택한 품질 측정값을 삭제한다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새로고침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모든 조회내역을 초기화 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2) </a:t>
            </a: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검색조건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항목의 빈 칸에 자신이 찾고 싶은 조건을 설정 후 클릭하면 검색한 내용이 아래 화면에 조회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생산일자별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공정별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작업장별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3) </a:t>
            </a: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추가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선택한 작업지시의 품질의 측정값을 추가한다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4) </a:t>
            </a: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삭제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선택한 측정 목록을 삭제한다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2" name="슬라이드 번호 개체 틀 61">
            <a:extLst>
              <a:ext uri="{FF2B5EF4-FFF2-40B4-BE49-F238E27FC236}">
                <a16:creationId xmlns:a16="http://schemas.microsoft.com/office/drawing/2014/main" id="{DB40C00A-A56F-4FFA-A6B2-6530292A620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4764767" y="6491284"/>
            <a:ext cx="376466" cy="307777"/>
          </a:xfrm>
        </p:spPr>
        <p:txBody>
          <a:bodyPr/>
          <a:lstStyle/>
          <a:p>
            <a:pPr marL="30956" algn="ctr">
              <a:spcBef>
                <a:spcPts val="33"/>
              </a:spcBef>
            </a:pPr>
            <a:fld id="{81D60167-4931-47E6-BA6A-407CBD079E47}" type="slidenum">
              <a:rPr lang="en-US" altLang="ko-KR" sz="2000" spc="12" smtClean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pPr marL="30956" algn="ctr">
                <a:spcBef>
                  <a:spcPts val="33"/>
                </a:spcBef>
              </a:pPr>
              <a:t>25</a:t>
            </a:fld>
            <a:endParaRPr lang="en-US" altLang="ko-KR" sz="2000" spc="12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6C9A6296-9925-4A07-9898-496C2622C2E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4596" y="1858338"/>
            <a:ext cx="7410926" cy="4548647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ADA48261-0E1E-4EF2-A949-D7238A2940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0200" y="4581669"/>
            <a:ext cx="1670886" cy="12573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C4930CB9-B516-424B-8AFE-B38A37EC2E87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오휘석</a:t>
            </a:r>
            <a:endParaRPr lang="ko-KR" altLang="en-US"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24" name="object 19">
            <a:extLst>
              <a:ext uri="{FF2B5EF4-FFF2-40B4-BE49-F238E27FC236}">
                <a16:creationId xmlns:a16="http://schemas.microsoft.com/office/drawing/2014/main" id="{474BD917-6945-4630-A961-40B2135D32E4}"/>
              </a:ext>
            </a:extLst>
          </p:cNvPr>
          <p:cNvSpPr/>
          <p:nvPr/>
        </p:nvSpPr>
        <p:spPr>
          <a:xfrm>
            <a:off x="64595" y="1297243"/>
            <a:ext cx="7455366" cy="504736"/>
          </a:xfrm>
          <a:custGeom>
            <a:avLst/>
            <a:gdLst/>
            <a:ahLst/>
            <a:cxnLst/>
            <a:rect l="l" t="t" r="r" b="b"/>
            <a:pathLst>
              <a:path w="2801620" h="5991225">
                <a:moveTo>
                  <a:pt x="2801111" y="0"/>
                </a:moveTo>
                <a:lnTo>
                  <a:pt x="0" y="0"/>
                </a:lnTo>
                <a:lnTo>
                  <a:pt x="0" y="5990844"/>
                </a:lnTo>
                <a:lnTo>
                  <a:pt x="2801111" y="5990844"/>
                </a:lnTo>
                <a:lnTo>
                  <a:pt x="2801111" y="0"/>
                </a:lnTo>
                <a:close/>
              </a:path>
            </a:pathLst>
          </a:custGeom>
          <a:ln w="3175">
            <a:solidFill>
              <a:srgbClr val="4B77C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/>
          <a:lstStyle/>
          <a:p>
            <a:endParaRPr sz="1463" dirty="0">
              <a:highlight>
                <a:srgbClr val="000000"/>
              </a:highlight>
            </a:endParaRPr>
          </a:p>
        </p:txBody>
      </p:sp>
      <p:sp>
        <p:nvSpPr>
          <p:cNvPr id="26" name="object 22">
            <a:extLst>
              <a:ext uri="{FF2B5EF4-FFF2-40B4-BE49-F238E27FC236}">
                <a16:creationId xmlns:a16="http://schemas.microsoft.com/office/drawing/2014/main" id="{FBE0D549-5294-426F-8943-07C6CF272BE7}"/>
              </a:ext>
            </a:extLst>
          </p:cNvPr>
          <p:cNvSpPr/>
          <p:nvPr/>
        </p:nvSpPr>
        <p:spPr>
          <a:xfrm>
            <a:off x="64595" y="1297285"/>
            <a:ext cx="1240175" cy="507825"/>
          </a:xfrm>
          <a:custGeom>
            <a:avLst/>
            <a:gdLst/>
            <a:ahLst/>
            <a:cxnLst/>
            <a:rect l="l" t="t" r="r" b="b"/>
            <a:pathLst>
              <a:path w="698500" h="260984">
                <a:moveTo>
                  <a:pt x="697992" y="0"/>
                </a:moveTo>
                <a:lnTo>
                  <a:pt x="0" y="0"/>
                </a:lnTo>
                <a:lnTo>
                  <a:pt x="0" y="260603"/>
                </a:lnTo>
                <a:lnTo>
                  <a:pt x="697992" y="260603"/>
                </a:lnTo>
                <a:lnTo>
                  <a:pt x="697992" y="0"/>
                </a:lnTo>
                <a:close/>
              </a:path>
            </a:pathLst>
          </a:custGeom>
          <a:solidFill>
            <a:srgbClr val="4B77C6"/>
          </a:solidFill>
          <a:ln>
            <a:solidFill>
              <a:srgbClr val="4B77C6"/>
            </a:solidFill>
          </a:ln>
        </p:spPr>
        <p:txBody>
          <a:bodyPr wrap="square" lIns="0" tIns="0" rIns="0" bIns="0" rtlCol="0"/>
          <a:lstStyle/>
          <a:p>
            <a:endParaRPr sz="1463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A8BE08F-3C88-4198-90D8-E5E2AB3EB1C5}"/>
              </a:ext>
            </a:extLst>
          </p:cNvPr>
          <p:cNvSpPr txBox="1"/>
          <p:nvPr/>
        </p:nvSpPr>
        <p:spPr>
          <a:xfrm>
            <a:off x="95187" y="1379744"/>
            <a:ext cx="11811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Purpose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29" name="object 45">
            <a:extLst>
              <a:ext uri="{FF2B5EF4-FFF2-40B4-BE49-F238E27FC236}">
                <a16:creationId xmlns:a16="http://schemas.microsoft.com/office/drawing/2014/main" id="{D385B8F8-1E0E-400E-9363-E0E31BEAED68}"/>
              </a:ext>
            </a:extLst>
          </p:cNvPr>
          <p:cNvSpPr txBox="1"/>
          <p:nvPr/>
        </p:nvSpPr>
        <p:spPr>
          <a:xfrm>
            <a:off x="1304771" y="1296472"/>
            <a:ext cx="6291302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품질을 측정하고 삭제할 수 있는 조회하는 화면</a:t>
            </a: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</p:spTree>
    <p:extLst>
      <p:ext uri="{BB962C8B-B14F-4D97-AF65-F5344CB8AC3E}">
        <p14:creationId xmlns:p14="http://schemas.microsoft.com/office/powerpoint/2010/main" val="2031229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06</a:t>
              </a:r>
              <a:r>
                <a:rPr lang="ko-KR" altLang="en-US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품질관리</a:t>
              </a:r>
              <a:endPara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6744950" y="880052"/>
              <a:ext cx="5447049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3677962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lang="en-US" altLang="ko-KR" sz="1600" spc="16" dirty="0">
                <a:latin typeface="Noto Sans CJK JP Bold"/>
                <a:cs typeface="Noto Sans CJK JP Bold"/>
              </a:rPr>
              <a:t>#</a:t>
            </a:r>
            <a:r>
              <a:rPr lang="ko-KR" altLang="en-US"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600" spc="16" dirty="0">
                <a:latin typeface="Noto Sans CJK JP Bold"/>
                <a:cs typeface="Noto Sans CJK JP Bold"/>
              </a:rPr>
              <a:t>품질측정값등록</a:t>
            </a:r>
            <a:r>
              <a:rPr lang="ko-KR" altLang="en-US" sz="1600" spc="16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- </a:t>
            </a:r>
            <a:r>
              <a:rPr lang="ko-KR" altLang="en-US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추가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2" y="1013872"/>
            <a:ext cx="5336068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5341890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메뉴</a:t>
            </a:r>
            <a:r>
              <a:rPr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200" spc="-41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실적관리</a:t>
            </a:r>
            <a:r>
              <a:rPr sz="1200" spc="-41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 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품질측정값등록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&lt;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추가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2" name="슬라이드 번호 개체 틀 61">
            <a:extLst>
              <a:ext uri="{FF2B5EF4-FFF2-40B4-BE49-F238E27FC236}">
                <a16:creationId xmlns:a16="http://schemas.microsoft.com/office/drawing/2014/main" id="{DB40C00A-A56F-4FFA-A6B2-6530292A620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4764767" y="6491284"/>
            <a:ext cx="376466" cy="307777"/>
          </a:xfrm>
        </p:spPr>
        <p:txBody>
          <a:bodyPr/>
          <a:lstStyle/>
          <a:p>
            <a:pPr marL="30956" algn="ctr">
              <a:spcBef>
                <a:spcPts val="33"/>
              </a:spcBef>
            </a:pPr>
            <a:fld id="{81D60167-4931-47E6-BA6A-407CBD079E47}" type="slidenum">
              <a:rPr lang="en-US" altLang="ko-KR" sz="2000" spc="12" smtClean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pPr marL="30956" algn="ctr">
                <a:spcBef>
                  <a:spcPts val="33"/>
                </a:spcBef>
              </a:pPr>
              <a:t>26</a:t>
            </a:fld>
            <a:endParaRPr lang="en-US" altLang="ko-KR" sz="2000" spc="12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6B5826D2-D8F0-4F92-A0A0-ECF60C4C3910}"/>
              </a:ext>
            </a:extLst>
          </p:cNvPr>
          <p:cNvGraphicFramePr>
            <a:graphicFrameLocks noGrp="1"/>
          </p:cNvGraphicFramePr>
          <p:nvPr/>
        </p:nvGraphicFramePr>
        <p:xfrm>
          <a:off x="5466051" y="577864"/>
          <a:ext cx="4425726" cy="58207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4349">
                  <a:extLst>
                    <a:ext uri="{9D8B030D-6E8A-4147-A177-3AD203B41FA5}">
                      <a16:colId xmlns:a16="http://schemas.microsoft.com/office/drawing/2014/main" val="258487136"/>
                    </a:ext>
                  </a:extLst>
                </a:gridCol>
                <a:gridCol w="1905000">
                  <a:extLst>
                    <a:ext uri="{9D8B030D-6E8A-4147-A177-3AD203B41FA5}">
                      <a16:colId xmlns:a16="http://schemas.microsoft.com/office/drawing/2014/main" val="2879822528"/>
                    </a:ext>
                  </a:extLst>
                </a:gridCol>
                <a:gridCol w="976377">
                  <a:extLst>
                    <a:ext uri="{9D8B030D-6E8A-4147-A177-3AD203B41FA5}">
                      <a16:colId xmlns:a16="http://schemas.microsoft.com/office/drawing/2014/main" val="564198954"/>
                    </a:ext>
                  </a:extLst>
                </a:gridCol>
              </a:tblGrid>
              <a:tr h="4538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항목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비고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6202715"/>
                  </a:ext>
                </a:extLst>
              </a:tr>
              <a:tr h="104797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품목코드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등록할 품목코드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수정불가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781356"/>
                  </a:ext>
                </a:extLst>
              </a:tr>
              <a:tr h="1079719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공정코드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등록할 공정코드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수정불가 </a:t>
                      </a:r>
                    </a:p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7862728"/>
                  </a:ext>
                </a:extLst>
              </a:tr>
              <a:tr h="1079719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항목코드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등록할 항목코드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수정불가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8949490"/>
                  </a:ext>
                </a:extLst>
              </a:tr>
              <a:tr h="1079719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1" dirty="0">
                          <a:highlight>
                            <a:srgbClr val="FFFF00"/>
                          </a:highlight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*</a:t>
                      </a:r>
                      <a:r>
                        <a:rPr lang="ko-KR" altLang="en-US" sz="1200" b="1" dirty="0">
                          <a:highlight>
                            <a:srgbClr val="FFFF00"/>
                          </a:highlight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측정값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측정한 값을 입력한다</a:t>
                      </a:r>
                      <a:r>
                        <a:rPr lang="en-US" altLang="ko-KR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.</a:t>
                      </a:r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4862777"/>
                  </a:ext>
                </a:extLst>
              </a:tr>
              <a:tr h="1079719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작업지시번호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등록할 작업지시번호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수정불가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202624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E1EAE761-9ACD-4591-B98F-ABC4560092EB}"/>
              </a:ext>
            </a:extLst>
          </p:cNvPr>
          <p:cNvSpPr txBox="1"/>
          <p:nvPr/>
        </p:nvSpPr>
        <p:spPr>
          <a:xfrm>
            <a:off x="79245" y="1828800"/>
            <a:ext cx="1489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※ 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</a:rPr>
              <a:t>*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</a:rPr>
              <a:t> 표시는 필수로 입력해야 되는 값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D69EA1C-BB9A-4A0D-A22B-54AA352AFA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4698" y="1306024"/>
            <a:ext cx="3951788" cy="511366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8A3CBB65-C55A-4DA2-8C97-FFF30AA4E552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오휘석</a:t>
            </a:r>
            <a:endParaRPr lang="ko-KR" altLang="en-US"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90754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06</a:t>
              </a:r>
              <a:r>
                <a:rPr lang="ko-KR" altLang="en-US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품질관리</a:t>
              </a:r>
              <a:endPara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763562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lang="en-US" altLang="ko-KR" sz="1600" spc="16" dirty="0">
                <a:latin typeface="Noto Sans CJK JP Bold"/>
                <a:cs typeface="Noto Sans CJK JP Bold"/>
              </a:rPr>
              <a:t># </a:t>
            </a:r>
            <a:r>
              <a:rPr lang="ko-KR" altLang="en-US" sz="1600" spc="16" dirty="0">
                <a:latin typeface="Noto Sans CJK JP Bold"/>
                <a:cs typeface="Noto Sans CJK JP Bold"/>
              </a:rPr>
              <a:t>공정조건등록</a:t>
            </a:r>
            <a:r>
              <a:rPr lang="ko-KR" altLang="en-US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Process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공정조건등록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Process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751189" y="1160686"/>
            <a:ext cx="2059623" cy="471564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작업장을 비동기하여 작업장 사용을 금지하고 작업장을 가동시켜 사용 가능하게 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  <a:endParaRPr sz="10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2" name="슬라이드 번호 개체 틀 61">
            <a:extLst>
              <a:ext uri="{FF2B5EF4-FFF2-40B4-BE49-F238E27FC236}">
                <a16:creationId xmlns:a16="http://schemas.microsoft.com/office/drawing/2014/main" id="{DB40C00A-A56F-4FFA-A6B2-6530292A620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4764767" y="6491284"/>
            <a:ext cx="376466" cy="307777"/>
          </a:xfrm>
        </p:spPr>
        <p:txBody>
          <a:bodyPr/>
          <a:lstStyle/>
          <a:p>
            <a:pPr marL="30956" algn="ctr">
              <a:spcBef>
                <a:spcPts val="33"/>
              </a:spcBef>
            </a:pPr>
            <a:fld id="{81D60167-4931-47E6-BA6A-407CBD079E47}" type="slidenum">
              <a:rPr lang="en-US" altLang="ko-KR" sz="2000" spc="12" smtClean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pPr marL="30956" algn="ctr">
                <a:spcBef>
                  <a:spcPts val="33"/>
                </a:spcBef>
              </a:pPr>
              <a:t>27</a:t>
            </a:fld>
            <a:endParaRPr lang="en-US" altLang="ko-KR" sz="2000" spc="12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4CD91D93-F9F4-46DC-9B3B-0B17F49E97B5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오휘석</a:t>
            </a:r>
            <a:endParaRPr lang="ko-KR" altLang="en-US"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3B83561E-7BFB-4D86-8ECE-B667C4082D00}"/>
              </a:ext>
            </a:extLst>
          </p:cNvPr>
          <p:cNvCxnSpPr>
            <a:cxnSpLocks/>
            <a:endCxn id="46" idx="2"/>
          </p:cNvCxnSpPr>
          <p:nvPr/>
        </p:nvCxnSpPr>
        <p:spPr>
          <a:xfrm rot="5400000" flipH="1" flipV="1">
            <a:off x="3512068" y="3170465"/>
            <a:ext cx="2174854" cy="330543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연결선: 꺾임 23">
            <a:extLst>
              <a:ext uri="{FF2B5EF4-FFF2-40B4-BE49-F238E27FC236}">
                <a16:creationId xmlns:a16="http://schemas.microsoft.com/office/drawing/2014/main" id="{FC4ECB4C-FF33-44F3-A699-E64B8723174E}"/>
              </a:ext>
            </a:extLst>
          </p:cNvPr>
          <p:cNvCxnSpPr>
            <a:cxnSpLocks/>
            <a:stCxn id="46" idx="3"/>
          </p:cNvCxnSpPr>
          <p:nvPr/>
        </p:nvCxnSpPr>
        <p:spPr>
          <a:xfrm>
            <a:off x="5288740" y="1981609"/>
            <a:ext cx="382452" cy="2441552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C05F033A-CE65-4832-B166-66DD68CE59D7}"/>
              </a:ext>
            </a:extLst>
          </p:cNvPr>
          <p:cNvCxnSpPr>
            <a:endCxn id="43" idx="1"/>
          </p:cNvCxnSpPr>
          <p:nvPr/>
        </p:nvCxnSpPr>
        <p:spPr>
          <a:xfrm rot="5400000">
            <a:off x="2108016" y="4905985"/>
            <a:ext cx="1510096" cy="552141"/>
          </a:xfrm>
          <a:prstGeom prst="bentConnector4">
            <a:avLst>
              <a:gd name="adj1" fmla="val 41169"/>
              <a:gd name="adj2" fmla="val 141402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54107925-F122-456F-9AE2-1244FB3F6774}"/>
              </a:ext>
            </a:extLst>
          </p:cNvPr>
          <p:cNvCxnSpPr>
            <a:stCxn id="43" idx="3"/>
          </p:cNvCxnSpPr>
          <p:nvPr/>
        </p:nvCxnSpPr>
        <p:spPr>
          <a:xfrm flipV="1">
            <a:off x="3634940" y="4423161"/>
            <a:ext cx="799283" cy="1513942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연결선: 꺾임 27">
            <a:extLst>
              <a:ext uri="{FF2B5EF4-FFF2-40B4-BE49-F238E27FC236}">
                <a16:creationId xmlns:a16="http://schemas.microsoft.com/office/drawing/2014/main" id="{4E8ECFDE-6442-4BFC-8EC1-5F7BA5734FC7}"/>
              </a:ext>
            </a:extLst>
          </p:cNvPr>
          <p:cNvCxnSpPr>
            <a:cxnSpLocks/>
            <a:stCxn id="41" idx="3"/>
          </p:cNvCxnSpPr>
          <p:nvPr/>
        </p:nvCxnSpPr>
        <p:spPr>
          <a:xfrm>
            <a:off x="1906410" y="1941072"/>
            <a:ext cx="1232724" cy="2485935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42196371-E794-4860-9D77-261C520F0AB1}"/>
              </a:ext>
            </a:extLst>
          </p:cNvPr>
          <p:cNvCxnSpPr>
            <a:stCxn id="36" idx="1"/>
          </p:cNvCxnSpPr>
          <p:nvPr/>
        </p:nvCxnSpPr>
        <p:spPr>
          <a:xfrm>
            <a:off x="771887" y="4427007"/>
            <a:ext cx="60198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23063E0-559F-4041-A08E-3ED21CA27A9F}"/>
              </a:ext>
            </a:extLst>
          </p:cNvPr>
          <p:cNvSpPr/>
          <p:nvPr/>
        </p:nvSpPr>
        <p:spPr>
          <a:xfrm>
            <a:off x="771887" y="4160307"/>
            <a:ext cx="1047947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작업지시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A7B1A381-37C8-4AA7-A590-B4CF7F472193}"/>
              </a:ext>
            </a:extLst>
          </p:cNvPr>
          <p:cNvSpPr/>
          <p:nvPr/>
        </p:nvSpPr>
        <p:spPr>
          <a:xfrm>
            <a:off x="1978265" y="4160307"/>
            <a:ext cx="1047947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성형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D054B8A8-1C29-4215-B3E6-CDDAC556F494}"/>
              </a:ext>
            </a:extLst>
          </p:cNvPr>
          <p:cNvSpPr/>
          <p:nvPr/>
        </p:nvSpPr>
        <p:spPr>
          <a:xfrm>
            <a:off x="3265766" y="4160307"/>
            <a:ext cx="1047947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소성</a:t>
            </a:r>
            <a:r>
              <a:rPr lang="en-US" altLang="ko-KR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/</a:t>
            </a:r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적재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8DD831C0-4F99-4BAC-AF1C-51C7C265B82E}"/>
              </a:ext>
            </a:extLst>
          </p:cNvPr>
          <p:cNvSpPr/>
          <p:nvPr/>
        </p:nvSpPr>
        <p:spPr>
          <a:xfrm>
            <a:off x="4528734" y="4169496"/>
            <a:ext cx="1047947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포장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C94DD2B8-A773-411B-9D5D-9D3B6479E044}"/>
              </a:ext>
            </a:extLst>
          </p:cNvPr>
          <p:cNvSpPr/>
          <p:nvPr/>
        </p:nvSpPr>
        <p:spPr>
          <a:xfrm>
            <a:off x="5735112" y="4192356"/>
            <a:ext cx="1047947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현장마감</a:t>
            </a:r>
            <a:endParaRPr lang="ko-KR" altLang="en-US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5B6D848-9B09-4DDC-8C7B-E33B78AF2CE5}"/>
              </a:ext>
            </a:extLst>
          </p:cNvPr>
          <p:cNvSpPr/>
          <p:nvPr/>
        </p:nvSpPr>
        <p:spPr>
          <a:xfrm>
            <a:off x="858463" y="1674372"/>
            <a:ext cx="1047947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품질측정값</a:t>
            </a:r>
            <a:br>
              <a:rPr lang="en-US" altLang="ko-KR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</a:br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등록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6CE9E77A-1107-4B81-809D-453043C3B2BF}"/>
              </a:ext>
            </a:extLst>
          </p:cNvPr>
          <p:cNvSpPr/>
          <p:nvPr/>
        </p:nvSpPr>
        <p:spPr>
          <a:xfrm>
            <a:off x="2045031" y="1670526"/>
            <a:ext cx="1047947" cy="53340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공정측정값</a:t>
            </a:r>
            <a:br>
              <a:rPr lang="en-US" altLang="ko-KR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</a:br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등록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A216669A-100B-4E08-96A6-18B00C6EC951}"/>
              </a:ext>
            </a:extLst>
          </p:cNvPr>
          <p:cNvSpPr/>
          <p:nvPr/>
        </p:nvSpPr>
        <p:spPr>
          <a:xfrm>
            <a:off x="2586993" y="5670403"/>
            <a:ext cx="1047947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품질측정값</a:t>
            </a:r>
            <a:br>
              <a:rPr lang="en-US" altLang="ko-KR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</a:br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등록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4CD86AC9-C4D8-4D54-8677-4E85E57E029C}"/>
              </a:ext>
            </a:extLst>
          </p:cNvPr>
          <p:cNvSpPr/>
          <p:nvPr/>
        </p:nvSpPr>
        <p:spPr>
          <a:xfrm>
            <a:off x="3785930" y="5681966"/>
            <a:ext cx="1047947" cy="53340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공정측정값</a:t>
            </a:r>
            <a:br>
              <a:rPr lang="en-US" altLang="ko-KR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</a:br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등록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494E5202-1ECF-458C-8AD4-B0BC6469DD78}"/>
              </a:ext>
            </a:extLst>
          </p:cNvPr>
          <p:cNvSpPr/>
          <p:nvPr/>
        </p:nvSpPr>
        <p:spPr>
          <a:xfrm>
            <a:off x="4240793" y="1714909"/>
            <a:ext cx="1047947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품질측정값</a:t>
            </a:r>
            <a:br>
              <a:rPr lang="en-US" altLang="ko-KR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</a:br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등록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2ED60A25-5ACC-498E-B3F8-83687DB7D78D}"/>
              </a:ext>
            </a:extLst>
          </p:cNvPr>
          <p:cNvSpPr/>
          <p:nvPr/>
        </p:nvSpPr>
        <p:spPr>
          <a:xfrm>
            <a:off x="5375635" y="1722152"/>
            <a:ext cx="1047947" cy="53340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공정측정값</a:t>
            </a:r>
            <a:br>
              <a:rPr lang="en-US" altLang="ko-KR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</a:br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등록</a:t>
            </a:r>
          </a:p>
        </p:txBody>
      </p:sp>
      <p:cxnSp>
        <p:nvCxnSpPr>
          <p:cNvPr id="48" name="연결선: 꺾임 47">
            <a:extLst>
              <a:ext uri="{FF2B5EF4-FFF2-40B4-BE49-F238E27FC236}">
                <a16:creationId xmlns:a16="http://schemas.microsoft.com/office/drawing/2014/main" id="{89336951-58A1-46F6-AC70-5B039B59388E}"/>
              </a:ext>
            </a:extLst>
          </p:cNvPr>
          <p:cNvCxnSpPr>
            <a:endCxn id="41" idx="2"/>
          </p:cNvCxnSpPr>
          <p:nvPr/>
        </p:nvCxnSpPr>
        <p:spPr>
          <a:xfrm rot="16200000" flipV="1">
            <a:off x="534807" y="3055403"/>
            <a:ext cx="2219235" cy="523973"/>
          </a:xfrm>
          <a:prstGeom prst="bentConnector3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26977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</a:t>
              </a: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6</a:t>
              </a:r>
              <a:r>
                <a:rPr lang="en-US" altLang="ko-KR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품질관리</a:t>
              </a:r>
              <a:endPara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94134"/>
            <a:chOff x="0" y="867918"/>
            <a:chExt cx="12192000" cy="6057951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6045817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290851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</a:t>
            </a: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600" spc="16" dirty="0">
                <a:latin typeface="Noto Sans CJK JP Bold"/>
                <a:cs typeface="Noto Sans CJK JP Bold"/>
              </a:rPr>
              <a:t>공정조건등록</a:t>
            </a:r>
            <a:endParaRPr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메뉴</a:t>
            </a:r>
            <a:r>
              <a:rPr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200" spc="-41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실적관리</a:t>
            </a:r>
            <a:r>
              <a:rPr sz="1200" spc="-41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공정조건등록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751189" y="1160686"/>
            <a:ext cx="2059623" cy="5254348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조회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지정한 조건으로 내용을 조회한다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추가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공정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측정값을 추가한다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삭제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선택한 공정 측정값을 삭제한다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새로고침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모든 조회내역을 초기화 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2) </a:t>
            </a: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검색조건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항목의 빈 칸에 자신이 찾고 싶은 조건을 설정 후 클릭하면 검색한 내용이 아래 화면에 조회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생산일자별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공정별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작업장별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3) </a:t>
            </a: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추가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선택한 작업지시의 공정조건의 측정값을 추가한다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4) </a:t>
            </a: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삭제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선택한 측정 목록을 삭제한다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2" name="슬라이드 번호 개체 틀 61">
            <a:extLst>
              <a:ext uri="{FF2B5EF4-FFF2-40B4-BE49-F238E27FC236}">
                <a16:creationId xmlns:a16="http://schemas.microsoft.com/office/drawing/2014/main" id="{DB40C00A-A56F-4FFA-A6B2-6530292A620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4764767" y="6491284"/>
            <a:ext cx="376466" cy="307777"/>
          </a:xfrm>
        </p:spPr>
        <p:txBody>
          <a:bodyPr/>
          <a:lstStyle/>
          <a:p>
            <a:pPr marL="30956" algn="ctr">
              <a:spcBef>
                <a:spcPts val="33"/>
              </a:spcBef>
            </a:pPr>
            <a:fld id="{81D60167-4931-47E6-BA6A-407CBD079E47}" type="slidenum">
              <a:rPr lang="en-US" altLang="ko-KR" sz="2000" spc="12" smtClean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pPr marL="30956" algn="ctr">
                <a:spcBef>
                  <a:spcPts val="33"/>
                </a:spcBef>
              </a:pPr>
              <a:t>28</a:t>
            </a:fld>
            <a:endParaRPr lang="en-US" altLang="ko-KR" sz="2000" spc="12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CE38279-6C0C-492E-BEC1-D9C2E48349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92" y="1858338"/>
            <a:ext cx="7396230" cy="460185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B6516CBC-38AB-46A8-9D11-27A975C44C88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오휘석</a:t>
            </a:r>
            <a:endParaRPr lang="ko-KR" altLang="en-US"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24" name="object 19">
            <a:extLst>
              <a:ext uri="{FF2B5EF4-FFF2-40B4-BE49-F238E27FC236}">
                <a16:creationId xmlns:a16="http://schemas.microsoft.com/office/drawing/2014/main" id="{C604555B-29B4-43C3-AF5B-0EF0BA749E2D}"/>
              </a:ext>
            </a:extLst>
          </p:cNvPr>
          <p:cNvSpPr/>
          <p:nvPr/>
        </p:nvSpPr>
        <p:spPr>
          <a:xfrm>
            <a:off x="64595" y="1297243"/>
            <a:ext cx="7455366" cy="504736"/>
          </a:xfrm>
          <a:custGeom>
            <a:avLst/>
            <a:gdLst/>
            <a:ahLst/>
            <a:cxnLst/>
            <a:rect l="l" t="t" r="r" b="b"/>
            <a:pathLst>
              <a:path w="2801620" h="5991225">
                <a:moveTo>
                  <a:pt x="2801111" y="0"/>
                </a:moveTo>
                <a:lnTo>
                  <a:pt x="0" y="0"/>
                </a:lnTo>
                <a:lnTo>
                  <a:pt x="0" y="5990844"/>
                </a:lnTo>
                <a:lnTo>
                  <a:pt x="2801111" y="5990844"/>
                </a:lnTo>
                <a:lnTo>
                  <a:pt x="2801111" y="0"/>
                </a:lnTo>
                <a:close/>
              </a:path>
            </a:pathLst>
          </a:custGeom>
          <a:ln w="3175">
            <a:solidFill>
              <a:srgbClr val="4B77C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/>
          <a:lstStyle/>
          <a:p>
            <a:endParaRPr sz="1463" dirty="0">
              <a:highlight>
                <a:srgbClr val="000000"/>
              </a:highlight>
            </a:endParaRPr>
          </a:p>
        </p:txBody>
      </p:sp>
      <p:sp>
        <p:nvSpPr>
          <p:cNvPr id="26" name="object 22">
            <a:extLst>
              <a:ext uri="{FF2B5EF4-FFF2-40B4-BE49-F238E27FC236}">
                <a16:creationId xmlns:a16="http://schemas.microsoft.com/office/drawing/2014/main" id="{D880987D-F4C9-42D9-8F21-411E28E6571F}"/>
              </a:ext>
            </a:extLst>
          </p:cNvPr>
          <p:cNvSpPr/>
          <p:nvPr/>
        </p:nvSpPr>
        <p:spPr>
          <a:xfrm>
            <a:off x="64595" y="1297285"/>
            <a:ext cx="1240175" cy="507825"/>
          </a:xfrm>
          <a:custGeom>
            <a:avLst/>
            <a:gdLst/>
            <a:ahLst/>
            <a:cxnLst/>
            <a:rect l="l" t="t" r="r" b="b"/>
            <a:pathLst>
              <a:path w="698500" h="260984">
                <a:moveTo>
                  <a:pt x="697992" y="0"/>
                </a:moveTo>
                <a:lnTo>
                  <a:pt x="0" y="0"/>
                </a:lnTo>
                <a:lnTo>
                  <a:pt x="0" y="260603"/>
                </a:lnTo>
                <a:lnTo>
                  <a:pt x="697992" y="260603"/>
                </a:lnTo>
                <a:lnTo>
                  <a:pt x="697992" y="0"/>
                </a:lnTo>
                <a:close/>
              </a:path>
            </a:pathLst>
          </a:custGeom>
          <a:solidFill>
            <a:srgbClr val="4B77C6"/>
          </a:solidFill>
          <a:ln>
            <a:solidFill>
              <a:srgbClr val="4B77C6"/>
            </a:solidFill>
          </a:ln>
        </p:spPr>
        <p:txBody>
          <a:bodyPr wrap="square" lIns="0" tIns="0" rIns="0" bIns="0" rtlCol="0"/>
          <a:lstStyle/>
          <a:p>
            <a:endParaRPr sz="1463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654FE78-1D1F-44E0-A40D-470132CD4212}"/>
              </a:ext>
            </a:extLst>
          </p:cNvPr>
          <p:cNvSpPr txBox="1"/>
          <p:nvPr/>
        </p:nvSpPr>
        <p:spPr>
          <a:xfrm>
            <a:off x="95187" y="1379744"/>
            <a:ext cx="11811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Purpose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28" name="object 45">
            <a:extLst>
              <a:ext uri="{FF2B5EF4-FFF2-40B4-BE49-F238E27FC236}">
                <a16:creationId xmlns:a16="http://schemas.microsoft.com/office/drawing/2014/main" id="{5CD47188-BACE-45B7-9E08-271A714EB000}"/>
              </a:ext>
            </a:extLst>
          </p:cNvPr>
          <p:cNvSpPr txBox="1"/>
          <p:nvPr/>
        </p:nvSpPr>
        <p:spPr>
          <a:xfrm>
            <a:off x="1304771" y="1296472"/>
            <a:ext cx="6291302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200" spc="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200" spc="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공정조건의 측정값을 추가하고 삭제할 수 있는 조회 화면</a:t>
            </a:r>
            <a:endParaRPr sz="813" dirty="0">
              <a:latin typeface="Noto Sans CJK JP Bold"/>
              <a:cs typeface="Noto Sans CJK JP Bold"/>
            </a:endParaRPr>
          </a:p>
        </p:txBody>
      </p:sp>
    </p:spTree>
    <p:extLst>
      <p:ext uri="{BB962C8B-B14F-4D97-AF65-F5344CB8AC3E}">
        <p14:creationId xmlns:p14="http://schemas.microsoft.com/office/powerpoint/2010/main" val="8951848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06</a:t>
              </a:r>
              <a:r>
                <a:rPr lang="ko-KR" altLang="en-US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품질관리</a:t>
              </a:r>
              <a:endPara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6744950" y="880052"/>
              <a:ext cx="5447049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3677962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lang="en-US" altLang="ko-KR" sz="1600" spc="16" dirty="0">
                <a:latin typeface="Noto Sans CJK JP Bold"/>
                <a:cs typeface="Noto Sans CJK JP Bold"/>
              </a:rPr>
              <a:t>#</a:t>
            </a:r>
            <a:r>
              <a:rPr lang="ko-KR" altLang="en-US"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600" spc="16" dirty="0">
                <a:latin typeface="Noto Sans CJK JP Bold"/>
                <a:cs typeface="Noto Sans CJK JP Bold"/>
              </a:rPr>
              <a:t>공정조건등록</a:t>
            </a:r>
            <a:r>
              <a:rPr lang="ko-KR" altLang="en-US" sz="1600" spc="16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- </a:t>
            </a:r>
            <a:r>
              <a:rPr lang="ko-KR" altLang="en-US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추가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2" y="1013872"/>
            <a:ext cx="5336068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5341890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메뉴</a:t>
            </a:r>
            <a:r>
              <a:rPr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lang="ko-KR" altLang="en-US" sz="1200" spc="-41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실적관리</a:t>
            </a:r>
            <a:r>
              <a:rPr sz="1200" spc="-41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공정조건등록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&lt;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추가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2" name="슬라이드 번호 개체 틀 61">
            <a:extLst>
              <a:ext uri="{FF2B5EF4-FFF2-40B4-BE49-F238E27FC236}">
                <a16:creationId xmlns:a16="http://schemas.microsoft.com/office/drawing/2014/main" id="{DB40C00A-A56F-4FFA-A6B2-6530292A620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4764767" y="6491284"/>
            <a:ext cx="376466" cy="307777"/>
          </a:xfrm>
        </p:spPr>
        <p:txBody>
          <a:bodyPr/>
          <a:lstStyle/>
          <a:p>
            <a:pPr marL="30956" algn="ctr">
              <a:spcBef>
                <a:spcPts val="33"/>
              </a:spcBef>
            </a:pPr>
            <a:fld id="{81D60167-4931-47E6-BA6A-407CBD079E47}" type="slidenum">
              <a:rPr lang="en-US" altLang="ko-KR" sz="2000" spc="12" smtClean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pPr marL="30956" algn="ctr">
                <a:spcBef>
                  <a:spcPts val="33"/>
                </a:spcBef>
              </a:pPr>
              <a:t>29</a:t>
            </a:fld>
            <a:endParaRPr lang="en-US" altLang="ko-KR" sz="2000" spc="12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6B5826D2-D8F0-4F92-A0A0-ECF60C4C3910}"/>
              </a:ext>
            </a:extLst>
          </p:cNvPr>
          <p:cNvGraphicFramePr>
            <a:graphicFrameLocks noGrp="1"/>
          </p:cNvGraphicFramePr>
          <p:nvPr/>
        </p:nvGraphicFramePr>
        <p:xfrm>
          <a:off x="5466051" y="577864"/>
          <a:ext cx="4425726" cy="58207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4349">
                  <a:extLst>
                    <a:ext uri="{9D8B030D-6E8A-4147-A177-3AD203B41FA5}">
                      <a16:colId xmlns:a16="http://schemas.microsoft.com/office/drawing/2014/main" val="258487136"/>
                    </a:ext>
                  </a:extLst>
                </a:gridCol>
                <a:gridCol w="1905000">
                  <a:extLst>
                    <a:ext uri="{9D8B030D-6E8A-4147-A177-3AD203B41FA5}">
                      <a16:colId xmlns:a16="http://schemas.microsoft.com/office/drawing/2014/main" val="2879822528"/>
                    </a:ext>
                  </a:extLst>
                </a:gridCol>
                <a:gridCol w="976377">
                  <a:extLst>
                    <a:ext uri="{9D8B030D-6E8A-4147-A177-3AD203B41FA5}">
                      <a16:colId xmlns:a16="http://schemas.microsoft.com/office/drawing/2014/main" val="564198954"/>
                    </a:ext>
                  </a:extLst>
                </a:gridCol>
              </a:tblGrid>
              <a:tr h="4538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항목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비고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6202715"/>
                  </a:ext>
                </a:extLst>
              </a:tr>
              <a:tr h="104797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품목코드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등록할 품목코드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수정불가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781356"/>
                  </a:ext>
                </a:extLst>
              </a:tr>
              <a:tr h="1079719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작업장코드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등록할 작업장코드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수정불가 </a:t>
                      </a:r>
                    </a:p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7862728"/>
                  </a:ext>
                </a:extLst>
              </a:tr>
              <a:tr h="1079719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조건항목코드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등록할 조건항목코드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수정불가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8949490"/>
                  </a:ext>
                </a:extLst>
              </a:tr>
              <a:tr h="1079719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1" dirty="0">
                          <a:highlight>
                            <a:srgbClr val="FFFF00"/>
                          </a:highlight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*</a:t>
                      </a:r>
                      <a:r>
                        <a:rPr lang="ko-KR" altLang="en-US" sz="1200" b="1" dirty="0">
                          <a:highlight>
                            <a:srgbClr val="FFFF00"/>
                          </a:highlight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측정값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측정한 값을 입력한다</a:t>
                      </a:r>
                      <a:r>
                        <a:rPr lang="en-US" altLang="ko-KR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.</a:t>
                      </a:r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4862777"/>
                  </a:ext>
                </a:extLst>
              </a:tr>
              <a:tr h="1079719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작업지시번호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등록할 작업지시번호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수정불가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202624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E1EAE761-9ACD-4591-B98F-ABC4560092EB}"/>
              </a:ext>
            </a:extLst>
          </p:cNvPr>
          <p:cNvSpPr txBox="1"/>
          <p:nvPr/>
        </p:nvSpPr>
        <p:spPr>
          <a:xfrm>
            <a:off x="79245" y="1828800"/>
            <a:ext cx="1489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※ 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</a:rPr>
              <a:t>*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</a:rPr>
              <a:t> 표시는 필수로 입력해야 되는 값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B768AC2-7604-4E15-BBCE-5252BE04C7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9592" y="1281236"/>
            <a:ext cx="3946894" cy="512973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7C9AC45-C3D6-4410-A41F-F23853B841F0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오휘석</a:t>
            </a:r>
            <a:endParaRPr lang="ko-KR" altLang="en-US"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42428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AE7FE79C-C034-4979-BB58-C6DAFCAF47FE}"/>
              </a:ext>
            </a:extLst>
          </p:cNvPr>
          <p:cNvSpPr/>
          <p:nvPr/>
        </p:nvSpPr>
        <p:spPr>
          <a:xfrm>
            <a:off x="1107798" y="5363359"/>
            <a:ext cx="8363009" cy="72191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E83C6F55-D9A7-4B53-A9D3-81F6AD898B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534DFC00-C0F6-4602-8731-78D9080FD700}"/>
              </a:ext>
            </a:extLst>
          </p:cNvPr>
          <p:cNvSpPr/>
          <p:nvPr/>
        </p:nvSpPr>
        <p:spPr>
          <a:xfrm>
            <a:off x="311689" y="801305"/>
            <a:ext cx="1219200" cy="457200"/>
          </a:xfrm>
          <a:prstGeom prst="rect">
            <a:avLst/>
          </a:prstGeom>
          <a:solidFill>
            <a:schemeClr val="bg1"/>
          </a:solidFill>
          <a:ln w="12700">
            <a:solidFill>
              <a:srgbClr val="2C47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rgbClr val="2C479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POP</a:t>
            </a:r>
            <a:endParaRPr lang="ko-KR" altLang="en-US" sz="2000" b="1" dirty="0">
              <a:solidFill>
                <a:srgbClr val="2C479E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227C2F3A-0403-46FB-97FA-6E28260731C7}"/>
              </a:ext>
            </a:extLst>
          </p:cNvPr>
          <p:cNvCxnSpPr>
            <a:cxnSpLocks/>
            <a:endCxn id="43" idx="0"/>
          </p:cNvCxnSpPr>
          <p:nvPr/>
        </p:nvCxnSpPr>
        <p:spPr>
          <a:xfrm>
            <a:off x="5289303" y="4139652"/>
            <a:ext cx="0" cy="122370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11">
            <a:extLst>
              <a:ext uri="{FF2B5EF4-FFF2-40B4-BE49-F238E27FC236}">
                <a16:creationId xmlns:a16="http://schemas.microsoft.com/office/drawing/2014/main" id="{BAAC3C14-4D2F-445B-A2E9-6C9C3B4C71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53212" y="5458610"/>
            <a:ext cx="1258888" cy="53975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6524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3049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69572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61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2622" algn="l" defTabSz="913049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39147" algn="l" defTabSz="913049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195673" algn="l" defTabSz="913049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2197" algn="l" defTabSz="913049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ctr" latinLnBrk="0">
              <a:lnSpc>
                <a:spcPct val="100000"/>
              </a:lnSpc>
              <a:spcBef>
                <a:spcPct val="50000"/>
              </a:spcBef>
              <a:buClrTx/>
              <a:defRPr/>
            </a:pPr>
            <a:r>
              <a:rPr kumimoji="0" lang="ko-KR" altLang="en-US" sz="1050" b="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공정조건관리</a:t>
            </a:r>
            <a:endParaRPr kumimoji="0" lang="en-US" altLang="ko-KR" sz="1050" b="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 latinLnBrk="0">
              <a:lnSpc>
                <a:spcPct val="100000"/>
              </a:lnSpc>
              <a:spcBef>
                <a:spcPct val="50000"/>
              </a:spcBef>
              <a:buClrTx/>
              <a:defRPr/>
            </a:pPr>
            <a:r>
              <a:rPr kumimoji="0" lang="en-US" altLang="ko-KR" sz="1050" b="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(</a:t>
            </a:r>
            <a:r>
              <a:rPr kumimoji="0" lang="ko-KR" altLang="en-US" sz="1050" b="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온도</a:t>
            </a:r>
            <a:r>
              <a:rPr kumimoji="0" lang="en-US" altLang="ko-KR" sz="1050" b="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</a:t>
            </a:r>
            <a:r>
              <a:rPr kumimoji="0" lang="ko-KR" altLang="en-US" sz="1050" b="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가스</a:t>
            </a:r>
            <a:r>
              <a:rPr kumimoji="0" lang="en-US" altLang="ko-KR" sz="1050" b="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)</a:t>
            </a:r>
          </a:p>
        </p:txBody>
      </p:sp>
      <p:sp>
        <p:nvSpPr>
          <p:cNvPr id="37" name="Rectangle 11">
            <a:extLst>
              <a:ext uri="{FF2B5EF4-FFF2-40B4-BE49-F238E27FC236}">
                <a16:creationId xmlns:a16="http://schemas.microsoft.com/office/drawing/2014/main" id="{9D0BA739-1C72-4991-AED4-30CD7C1ECE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17988" y="5458610"/>
            <a:ext cx="1258887" cy="53975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6524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3049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69572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61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2622" algn="l" defTabSz="913049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39147" algn="l" defTabSz="913049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195673" algn="l" defTabSz="913049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2197" algn="l" defTabSz="913049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ctr" latinLnBrk="0">
              <a:lnSpc>
                <a:spcPct val="100000"/>
              </a:lnSpc>
              <a:spcBef>
                <a:spcPct val="50000"/>
              </a:spcBef>
              <a:buClrTx/>
              <a:defRPr/>
            </a:pPr>
            <a:r>
              <a:rPr kumimoji="0" lang="ko-KR" altLang="en-US" sz="1050" b="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품질규격</a:t>
            </a:r>
            <a:endParaRPr kumimoji="0" lang="en-US" altLang="ko-KR" sz="1050" b="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 latinLnBrk="0">
              <a:lnSpc>
                <a:spcPct val="100000"/>
              </a:lnSpc>
              <a:spcBef>
                <a:spcPct val="50000"/>
              </a:spcBef>
              <a:buClrTx/>
              <a:defRPr/>
            </a:pPr>
            <a:r>
              <a:rPr kumimoji="0" lang="en-US" altLang="ko-KR" sz="1050" b="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(</a:t>
            </a:r>
            <a:r>
              <a:rPr kumimoji="0" lang="ko-KR" altLang="en-US" sz="1050" b="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제품측정</a:t>
            </a:r>
            <a:r>
              <a:rPr kumimoji="0" lang="en-US" altLang="ko-KR" sz="1050" b="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)</a:t>
            </a:r>
            <a:endParaRPr kumimoji="0" lang="ko-KR" altLang="en-US" sz="1050" b="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8" name="Rectangle 11">
            <a:extLst>
              <a:ext uri="{FF2B5EF4-FFF2-40B4-BE49-F238E27FC236}">
                <a16:creationId xmlns:a16="http://schemas.microsoft.com/office/drawing/2014/main" id="{F5A2BFBC-703F-4A95-9312-A0D209FED5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82763" y="5458610"/>
            <a:ext cx="1258887" cy="53975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6524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3049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69572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61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2622" algn="l" defTabSz="913049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39147" algn="l" defTabSz="913049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195673" algn="l" defTabSz="913049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2197" algn="l" defTabSz="913049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ctr" latinLnBrk="0">
              <a:lnSpc>
                <a:spcPct val="100000"/>
              </a:lnSpc>
              <a:spcBef>
                <a:spcPct val="50000"/>
              </a:spcBef>
              <a:buClrTx/>
              <a:defRPr/>
            </a:pPr>
            <a:r>
              <a:rPr kumimoji="0" lang="ko-KR" altLang="en-US" sz="1050" b="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대차관리</a:t>
            </a:r>
            <a:endParaRPr kumimoji="0" lang="en-US" altLang="ko-KR" sz="1050" b="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 latinLnBrk="0">
              <a:lnSpc>
                <a:spcPct val="100000"/>
              </a:lnSpc>
              <a:spcBef>
                <a:spcPct val="50000"/>
              </a:spcBef>
              <a:buClrTx/>
              <a:defRPr/>
            </a:pPr>
            <a:r>
              <a:rPr kumimoji="0" lang="en-US" altLang="ko-KR" sz="1050" b="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(</a:t>
            </a:r>
            <a:r>
              <a:rPr kumimoji="0" lang="ko-KR" altLang="en-US" sz="1050" b="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건조</a:t>
            </a:r>
            <a:r>
              <a:rPr kumimoji="0" lang="en-US" altLang="ko-KR" sz="1050" b="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</a:t>
            </a:r>
            <a:r>
              <a:rPr kumimoji="0" lang="ko-KR" altLang="en-US" sz="1050" b="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소성</a:t>
            </a:r>
            <a:r>
              <a:rPr kumimoji="0" lang="en-US" altLang="ko-KR" sz="1050" b="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)</a:t>
            </a:r>
            <a:endParaRPr kumimoji="0" lang="ko-KR" altLang="en-US" sz="1050" b="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9" name="Rectangle 11">
            <a:extLst>
              <a:ext uri="{FF2B5EF4-FFF2-40B4-BE49-F238E27FC236}">
                <a16:creationId xmlns:a16="http://schemas.microsoft.com/office/drawing/2014/main" id="{27945423-0398-49A9-BCDF-B84152CF7A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42136" y="5458610"/>
            <a:ext cx="1258888" cy="53975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6524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3049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69572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61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2622" algn="l" defTabSz="913049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39147" algn="l" defTabSz="913049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195673" algn="l" defTabSz="913049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2197" algn="l" defTabSz="913049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ctr" latinLnBrk="0">
              <a:lnSpc>
                <a:spcPct val="100000"/>
              </a:lnSpc>
              <a:spcBef>
                <a:spcPct val="50000"/>
              </a:spcBef>
              <a:buClrTx/>
              <a:defRPr/>
            </a:pPr>
            <a:r>
              <a:rPr kumimoji="0" lang="ko-KR" altLang="en-US" sz="1050" b="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생산실적</a:t>
            </a:r>
            <a:endParaRPr kumimoji="0" lang="en-US" altLang="ko-KR" sz="1050" b="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 latinLnBrk="0">
              <a:lnSpc>
                <a:spcPct val="100000"/>
              </a:lnSpc>
              <a:spcBef>
                <a:spcPct val="50000"/>
              </a:spcBef>
              <a:buClrTx/>
              <a:defRPr/>
            </a:pPr>
            <a:r>
              <a:rPr kumimoji="0" lang="en-US" altLang="ko-KR" sz="1050" b="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(</a:t>
            </a:r>
            <a:r>
              <a:rPr kumimoji="0" lang="ko-KR" altLang="en-US" sz="1050" b="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투입</a:t>
            </a:r>
            <a:r>
              <a:rPr kumimoji="0" lang="en-US" altLang="ko-KR" sz="1050" b="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</a:t>
            </a:r>
            <a:r>
              <a:rPr kumimoji="0" lang="ko-KR" altLang="en-US" sz="1050" b="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산출</a:t>
            </a:r>
            <a:r>
              <a:rPr kumimoji="0" lang="en-US" altLang="ko-KR" sz="1050" b="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)</a:t>
            </a:r>
            <a:endParaRPr kumimoji="0" lang="ko-KR" altLang="en-US" sz="1050" b="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1" name="Rectangle 11">
            <a:extLst>
              <a:ext uri="{FF2B5EF4-FFF2-40B4-BE49-F238E27FC236}">
                <a16:creationId xmlns:a16="http://schemas.microsoft.com/office/drawing/2014/main" id="{327B8CD5-57E9-4272-8442-54FF642F96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06912" y="5458610"/>
            <a:ext cx="1258887" cy="53975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6524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3049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69572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61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2622" algn="l" defTabSz="913049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39147" algn="l" defTabSz="913049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195673" algn="l" defTabSz="913049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2197" algn="l" defTabSz="913049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ctr" latinLnBrk="0">
              <a:lnSpc>
                <a:spcPct val="100000"/>
              </a:lnSpc>
              <a:spcBef>
                <a:spcPct val="50000"/>
              </a:spcBef>
              <a:buClrTx/>
              <a:defRPr/>
            </a:pPr>
            <a:r>
              <a:rPr kumimoji="0" lang="ko-KR" altLang="en-US" sz="1050" b="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비가동</a:t>
            </a:r>
            <a:endParaRPr kumimoji="0" lang="ko-KR" altLang="en-US" sz="1050" b="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2" name="Rectangle 11">
            <a:extLst>
              <a:ext uri="{FF2B5EF4-FFF2-40B4-BE49-F238E27FC236}">
                <a16:creationId xmlns:a16="http://schemas.microsoft.com/office/drawing/2014/main" id="{2C3228AE-796D-4149-9031-525F5DE772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71687" y="5458610"/>
            <a:ext cx="1258888" cy="53975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6524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3049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69572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61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2622" algn="l" defTabSz="913049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39147" algn="l" defTabSz="913049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195673" algn="l" defTabSz="913049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2197" algn="l" defTabSz="913049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ctr" latinLnBrk="0">
              <a:lnSpc>
                <a:spcPct val="100000"/>
              </a:lnSpc>
              <a:spcBef>
                <a:spcPct val="50000"/>
              </a:spcBef>
              <a:buClrTx/>
              <a:defRPr/>
            </a:pPr>
            <a:r>
              <a:rPr kumimoji="0" lang="ko-KR" altLang="en-US" sz="1050" b="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작업자관리</a:t>
            </a:r>
          </a:p>
        </p:txBody>
      </p:sp>
      <p:sp>
        <p:nvSpPr>
          <p:cNvPr id="44" name="순서도: 문서 43">
            <a:extLst>
              <a:ext uri="{FF2B5EF4-FFF2-40B4-BE49-F238E27FC236}">
                <a16:creationId xmlns:a16="http://schemas.microsoft.com/office/drawing/2014/main" id="{9E12BA70-F088-4EA5-A1B2-F5AA78C1251D}"/>
              </a:ext>
            </a:extLst>
          </p:cNvPr>
          <p:cNvSpPr/>
          <p:nvPr/>
        </p:nvSpPr>
        <p:spPr bwMode="auto">
          <a:xfrm>
            <a:off x="2695122" y="4255886"/>
            <a:ext cx="1104618" cy="593725"/>
          </a:xfrm>
          <a:prstGeom prst="flowChartDocumen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dist="38100" dir="2400000" algn="tl" rotWithShape="0">
              <a:prstClr val="black">
                <a:alpha val="29000"/>
              </a:prstClr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6524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3049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69572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61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2622" algn="l" defTabSz="913049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39147" algn="l" defTabSz="913049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195673" algn="l" defTabSz="913049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2197" algn="l" defTabSz="913049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ctr"/>
            <a:r>
              <a:rPr lang="ko-KR" altLang="en-US" sz="105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제품성적서</a:t>
            </a:r>
            <a:r>
              <a:rPr kumimoji="1" lang="ko-KR" altLang="en-US" sz="1050" b="0" i="0" u="none" strike="noStrike" cap="none" normalizeH="0" baseline="0" dirty="0">
                <a:ln>
                  <a:noFill/>
                </a:ln>
                <a:effectLst/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</a:p>
        </p:txBody>
      </p:sp>
      <p:sp>
        <p:nvSpPr>
          <p:cNvPr id="45" name="순서도: 문서 44">
            <a:extLst>
              <a:ext uri="{FF2B5EF4-FFF2-40B4-BE49-F238E27FC236}">
                <a16:creationId xmlns:a16="http://schemas.microsoft.com/office/drawing/2014/main" id="{2ED03027-331E-4A63-9D3F-DD38E914CF62}"/>
              </a:ext>
            </a:extLst>
          </p:cNvPr>
          <p:cNvSpPr/>
          <p:nvPr/>
        </p:nvSpPr>
        <p:spPr bwMode="auto">
          <a:xfrm>
            <a:off x="6772475" y="4255886"/>
            <a:ext cx="1104618" cy="593725"/>
          </a:xfrm>
          <a:prstGeom prst="flowChartDocumen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dist="38100" dir="2400000" algn="tl" rotWithShape="0">
              <a:prstClr val="black">
                <a:alpha val="29000"/>
              </a:prstClr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6524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3049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69572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61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2622" algn="l" defTabSz="913049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39147" algn="l" defTabSz="913049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195673" algn="l" defTabSz="913049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2197" algn="l" defTabSz="913049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050" b="0" i="0" u="none" strike="noStrike" cap="none" normalizeH="0" baseline="0" dirty="0">
                <a:ln>
                  <a:noFill/>
                </a:ln>
                <a:effectLst/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생산성분석</a:t>
            </a:r>
          </a:p>
        </p:txBody>
      </p:sp>
      <p:cxnSp>
        <p:nvCxnSpPr>
          <p:cNvPr id="46" name="연결선: 꺾임 45">
            <a:extLst>
              <a:ext uri="{FF2B5EF4-FFF2-40B4-BE49-F238E27FC236}">
                <a16:creationId xmlns:a16="http://schemas.microsoft.com/office/drawing/2014/main" id="{956FB4D4-E853-4378-BF32-44D29075BA61}"/>
              </a:ext>
            </a:extLst>
          </p:cNvPr>
          <p:cNvCxnSpPr>
            <a:cxnSpLocks/>
            <a:stCxn id="36" idx="0"/>
            <a:endCxn id="38" idx="0"/>
          </p:cNvCxnSpPr>
          <p:nvPr/>
        </p:nvCxnSpPr>
        <p:spPr>
          <a:xfrm rot="5400000" flipH="1" flipV="1">
            <a:off x="3247431" y="4093835"/>
            <a:ext cx="12700" cy="2729551"/>
          </a:xfrm>
          <a:prstGeom prst="bentConnector3">
            <a:avLst>
              <a:gd name="adj1" fmla="val 180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EF1EBFD0-C0B9-4957-8DF5-6384C66A1826}"/>
              </a:ext>
            </a:extLst>
          </p:cNvPr>
          <p:cNvCxnSpPr>
            <a:cxnSpLocks/>
            <a:endCxn id="44" idx="2"/>
          </p:cNvCxnSpPr>
          <p:nvPr/>
        </p:nvCxnSpPr>
        <p:spPr>
          <a:xfrm flipV="1">
            <a:off x="3247431" y="4810359"/>
            <a:ext cx="0" cy="64825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연결선: 꺾임 49">
            <a:extLst>
              <a:ext uri="{FF2B5EF4-FFF2-40B4-BE49-F238E27FC236}">
                <a16:creationId xmlns:a16="http://schemas.microsoft.com/office/drawing/2014/main" id="{02E9DFAC-F183-49F9-8301-95651D0DEAFD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333606" y="4113504"/>
            <a:ext cx="12700" cy="2729551"/>
          </a:xfrm>
          <a:prstGeom prst="bentConnector3">
            <a:avLst>
              <a:gd name="adj1" fmla="val 180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B169A245-158D-406C-8BC8-B6F336798962}"/>
              </a:ext>
            </a:extLst>
          </p:cNvPr>
          <p:cNvCxnSpPr>
            <a:cxnSpLocks/>
            <a:endCxn id="45" idx="2"/>
          </p:cNvCxnSpPr>
          <p:nvPr/>
        </p:nvCxnSpPr>
        <p:spPr>
          <a:xfrm flipH="1" flipV="1">
            <a:off x="7324784" y="4810359"/>
            <a:ext cx="8822" cy="63042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43BBEF8-06B7-46EF-89B9-48149EC3CD6B}"/>
              </a:ext>
            </a:extLst>
          </p:cNvPr>
          <p:cNvGrpSpPr/>
          <p:nvPr/>
        </p:nvGrpSpPr>
        <p:grpSpPr>
          <a:xfrm>
            <a:off x="206590" y="1561922"/>
            <a:ext cx="9492820" cy="2577730"/>
            <a:chOff x="313454" y="-579328"/>
            <a:chExt cx="9492820" cy="2577730"/>
          </a:xfrm>
        </p:grpSpPr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2AD4A8DE-613F-4C51-9388-87EA5A391C4D}"/>
                </a:ext>
              </a:extLst>
            </p:cNvPr>
            <p:cNvCxnSpPr>
              <a:cxnSpLocks/>
            </p:cNvCxnSpPr>
            <p:nvPr/>
          </p:nvCxnSpPr>
          <p:spPr>
            <a:xfrm>
              <a:off x="4882359" y="411272"/>
              <a:ext cx="0" cy="158713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id="{43F3ED80-0A92-492E-958B-B70927B6B13A}"/>
                </a:ext>
              </a:extLst>
            </p:cNvPr>
            <p:cNvCxnSpPr>
              <a:cxnSpLocks/>
            </p:cNvCxnSpPr>
            <p:nvPr/>
          </p:nvCxnSpPr>
          <p:spPr>
            <a:xfrm>
              <a:off x="6558759" y="411272"/>
              <a:ext cx="0" cy="158713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연결선: 꺾임 28">
              <a:extLst>
                <a:ext uri="{FF2B5EF4-FFF2-40B4-BE49-F238E27FC236}">
                  <a16:creationId xmlns:a16="http://schemas.microsoft.com/office/drawing/2014/main" id="{C547613E-480F-4DA4-9FAF-118B5829E125}"/>
                </a:ext>
              </a:extLst>
            </p:cNvPr>
            <p:cNvCxnSpPr>
              <a:cxnSpLocks/>
              <a:stCxn id="17" idx="2"/>
              <a:endCxn id="20" idx="2"/>
            </p:cNvCxnSpPr>
            <p:nvPr/>
          </p:nvCxnSpPr>
          <p:spPr>
            <a:xfrm rot="16200000" flipH="1">
              <a:off x="5720559" y="-1646128"/>
              <a:ext cx="12700" cy="5029200"/>
            </a:xfrm>
            <a:prstGeom prst="bentConnector3">
              <a:avLst>
                <a:gd name="adj1" fmla="val 8925000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화살표 연결선 6">
              <a:extLst>
                <a:ext uri="{FF2B5EF4-FFF2-40B4-BE49-F238E27FC236}">
                  <a16:creationId xmlns:a16="http://schemas.microsoft.com/office/drawing/2014/main" id="{58BC04DA-CFF8-4351-BE86-D3BE4D1DB197}"/>
                </a:ext>
              </a:extLst>
            </p:cNvPr>
            <p:cNvCxnSpPr>
              <a:cxnSpLocks/>
              <a:stCxn id="21" idx="3"/>
            </p:cNvCxnSpPr>
            <p:nvPr/>
          </p:nvCxnSpPr>
          <p:spPr>
            <a:xfrm>
              <a:off x="2139159" y="639872"/>
              <a:ext cx="696145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70C27BC6-4CFB-468C-B944-A8B7A72FD01E}"/>
                </a:ext>
              </a:extLst>
            </p:cNvPr>
            <p:cNvSpPr/>
            <p:nvPr/>
          </p:nvSpPr>
          <p:spPr>
            <a:xfrm>
              <a:off x="2596359" y="-579327"/>
              <a:ext cx="1219200" cy="4572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성형 작업지시 생성</a:t>
              </a: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71E3C08A-553A-49B1-9294-020382E53D38}"/>
                </a:ext>
              </a:extLst>
            </p:cNvPr>
            <p:cNvSpPr/>
            <p:nvPr/>
          </p:nvSpPr>
          <p:spPr>
            <a:xfrm>
              <a:off x="2596359" y="411272"/>
              <a:ext cx="1219200" cy="457200"/>
            </a:xfrm>
            <a:prstGeom prst="rect">
              <a:avLst/>
            </a:prstGeom>
            <a:solidFill>
              <a:srgbClr val="DBEEF4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성형</a:t>
              </a: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FB13D6F8-07B3-4C13-B0FC-8376C5584041}"/>
                </a:ext>
              </a:extLst>
            </p:cNvPr>
            <p:cNvSpPr/>
            <p:nvPr/>
          </p:nvSpPr>
          <p:spPr>
            <a:xfrm>
              <a:off x="4272759" y="411272"/>
              <a:ext cx="1219200" cy="457200"/>
            </a:xfrm>
            <a:prstGeom prst="rect">
              <a:avLst/>
            </a:prstGeom>
            <a:solidFill>
              <a:srgbClr val="F6FBFC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건조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1D6CF9C-37FD-487B-A0D6-B212E9EFA290}"/>
                </a:ext>
              </a:extLst>
            </p:cNvPr>
            <p:cNvSpPr/>
            <p:nvPr/>
          </p:nvSpPr>
          <p:spPr>
            <a:xfrm>
              <a:off x="5949159" y="411272"/>
              <a:ext cx="1219200" cy="4572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적재 및 소성</a:t>
              </a: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49CE0EA7-BCEC-4390-A307-1A7E6814338A}"/>
                </a:ext>
              </a:extLst>
            </p:cNvPr>
            <p:cNvSpPr/>
            <p:nvPr/>
          </p:nvSpPr>
          <p:spPr>
            <a:xfrm>
              <a:off x="7625559" y="411272"/>
              <a:ext cx="1219200" cy="4572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포장</a:t>
              </a: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5896442C-D635-4CD0-87F5-E19F617BCA4E}"/>
                </a:ext>
              </a:extLst>
            </p:cNvPr>
            <p:cNvSpPr/>
            <p:nvPr/>
          </p:nvSpPr>
          <p:spPr>
            <a:xfrm>
              <a:off x="919959" y="411272"/>
              <a:ext cx="1219200" cy="4572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err="1">
                  <a:solidFill>
                    <a:schemeClr val="tx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제토</a:t>
              </a:r>
              <a:r>
                <a:rPr lang="ko-KR" altLang="en-US" sz="1200" dirty="0">
                  <a:solidFill>
                    <a:schemeClr val="tx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 대차 적재</a:t>
              </a:r>
            </a:p>
          </p:txBody>
        </p:sp>
        <p:cxnSp>
          <p:nvCxnSpPr>
            <p:cNvPr id="5" name="연결선: 꺾임 4">
              <a:extLst>
                <a:ext uri="{FF2B5EF4-FFF2-40B4-BE49-F238E27FC236}">
                  <a16:creationId xmlns:a16="http://schemas.microsoft.com/office/drawing/2014/main" id="{FF590F3A-1F2E-4AC2-A040-FBDAEB613434}"/>
                </a:ext>
              </a:extLst>
            </p:cNvPr>
            <p:cNvCxnSpPr>
              <a:cxnSpLocks/>
              <a:endCxn id="21" idx="1"/>
            </p:cNvCxnSpPr>
            <p:nvPr/>
          </p:nvCxnSpPr>
          <p:spPr>
            <a:xfrm rot="5400000" flipH="1" flipV="1">
              <a:off x="348459" y="830372"/>
              <a:ext cx="762000" cy="381000"/>
            </a:xfrm>
            <a:prstGeom prst="bentConnector2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7BCE2D4E-1D9D-40C3-9868-F36C83A6CB60}"/>
                </a:ext>
              </a:extLst>
            </p:cNvPr>
            <p:cNvSpPr/>
            <p:nvPr/>
          </p:nvSpPr>
          <p:spPr>
            <a:xfrm>
              <a:off x="5949159" y="-579328"/>
              <a:ext cx="1219200" cy="4572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적재 작업지시 생성</a:t>
              </a: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7AB3AC9E-5442-4C1A-96DB-42A39D34E2C5}"/>
                </a:ext>
              </a:extLst>
            </p:cNvPr>
            <p:cNvSpPr/>
            <p:nvPr/>
          </p:nvSpPr>
          <p:spPr>
            <a:xfrm>
              <a:off x="7625559" y="-579328"/>
              <a:ext cx="1219200" cy="4572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포장 작업지시 생성</a:t>
              </a:r>
            </a:p>
          </p:txBody>
        </p:sp>
        <p:cxnSp>
          <p:nvCxnSpPr>
            <p:cNvPr id="10" name="연결선: 꺾임 9">
              <a:extLst>
                <a:ext uri="{FF2B5EF4-FFF2-40B4-BE49-F238E27FC236}">
                  <a16:creationId xmlns:a16="http://schemas.microsoft.com/office/drawing/2014/main" id="{8AF40D19-C24E-4AAA-AF52-FDE98650C945}"/>
                </a:ext>
              </a:extLst>
            </p:cNvPr>
            <p:cNvCxnSpPr>
              <a:cxnSpLocks/>
              <a:stCxn id="15" idx="1"/>
              <a:endCxn id="17" idx="1"/>
            </p:cNvCxnSpPr>
            <p:nvPr/>
          </p:nvCxnSpPr>
          <p:spPr>
            <a:xfrm rot="10800000" flipV="1">
              <a:off x="2596359" y="-350728"/>
              <a:ext cx="12700" cy="990599"/>
            </a:xfrm>
            <a:prstGeom prst="bentConnector3">
              <a:avLst>
                <a:gd name="adj1" fmla="val 1800000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연결선: 꺾임 32">
              <a:extLst>
                <a:ext uri="{FF2B5EF4-FFF2-40B4-BE49-F238E27FC236}">
                  <a16:creationId xmlns:a16="http://schemas.microsoft.com/office/drawing/2014/main" id="{5B56FD1D-892A-4401-8B11-966AE161EA9A}"/>
                </a:ext>
              </a:extLst>
            </p:cNvPr>
            <p:cNvCxnSpPr>
              <a:cxnSpLocks/>
              <a:stCxn id="25" idx="1"/>
              <a:endCxn id="19" idx="1"/>
            </p:cNvCxnSpPr>
            <p:nvPr/>
          </p:nvCxnSpPr>
          <p:spPr>
            <a:xfrm rot="10800000" flipV="1">
              <a:off x="5949159" y="-350728"/>
              <a:ext cx="12700" cy="990600"/>
            </a:xfrm>
            <a:prstGeom prst="bentConnector3">
              <a:avLst>
                <a:gd name="adj1" fmla="val 1800000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연결선: 꺾임 33">
              <a:extLst>
                <a:ext uri="{FF2B5EF4-FFF2-40B4-BE49-F238E27FC236}">
                  <a16:creationId xmlns:a16="http://schemas.microsoft.com/office/drawing/2014/main" id="{B5D746F9-FBC7-4040-97AD-14215FBE0D93}"/>
                </a:ext>
              </a:extLst>
            </p:cNvPr>
            <p:cNvCxnSpPr>
              <a:cxnSpLocks/>
              <a:stCxn id="26" idx="1"/>
              <a:endCxn id="20" idx="1"/>
            </p:cNvCxnSpPr>
            <p:nvPr/>
          </p:nvCxnSpPr>
          <p:spPr>
            <a:xfrm rot="10800000" flipV="1">
              <a:off x="7625559" y="-350728"/>
              <a:ext cx="12700" cy="990600"/>
            </a:xfrm>
            <a:prstGeom prst="bentConnector3">
              <a:avLst>
                <a:gd name="adj1" fmla="val 1800000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6A4F400B-D7F1-4367-AE23-EA9EBB30B0EA}"/>
                </a:ext>
              </a:extLst>
            </p:cNvPr>
            <p:cNvSpPr/>
            <p:nvPr/>
          </p:nvSpPr>
          <p:spPr>
            <a:xfrm>
              <a:off x="538959" y="1097072"/>
              <a:ext cx="590226" cy="275460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>
              <a:spAutoFit/>
            </a:bodyPr>
            <a:lstStyle>
              <a:defPPr>
                <a:defRPr lang="en-US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6524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3049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69572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61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2622" algn="l" defTabSz="913049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39147" algn="l" defTabSz="913049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195673" algn="l" defTabSz="913049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2197" algn="l" defTabSz="913049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lvl="0">
                <a:lnSpc>
                  <a:spcPct val="150000"/>
                </a:lnSpc>
              </a:pPr>
              <a:r>
                <a:rPr lang="en-US" altLang="ko-KR" sz="90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Manage</a:t>
              </a: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2343F19F-1ED6-4E7B-8A55-B699A6CEF8D1}"/>
                </a:ext>
              </a:extLst>
            </p:cNvPr>
            <p:cNvSpPr/>
            <p:nvPr/>
          </p:nvSpPr>
          <p:spPr>
            <a:xfrm>
              <a:off x="2596358" y="-117743"/>
              <a:ext cx="590226" cy="275460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>
              <a:spAutoFit/>
            </a:bodyPr>
            <a:lstStyle>
              <a:defPPr>
                <a:defRPr lang="en-US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6524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3049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69572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61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2622" algn="l" defTabSz="913049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39147" algn="l" defTabSz="913049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195673" algn="l" defTabSz="913049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2197" algn="l" defTabSz="913049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lvl="0">
                <a:lnSpc>
                  <a:spcPct val="150000"/>
                </a:lnSpc>
              </a:pPr>
              <a:r>
                <a:rPr lang="en-US" altLang="ko-KR" sz="90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Manage</a:t>
              </a:r>
            </a:p>
          </p:txBody>
        </p:sp>
        <p:sp>
          <p:nvSpPr>
            <p:cNvPr id="11" name="순서도: 대체 처리 10">
              <a:extLst>
                <a:ext uri="{FF2B5EF4-FFF2-40B4-BE49-F238E27FC236}">
                  <a16:creationId xmlns:a16="http://schemas.microsoft.com/office/drawing/2014/main" id="{72CE325C-E374-46CB-97F1-974C6F1832E1}"/>
                </a:ext>
              </a:extLst>
            </p:cNvPr>
            <p:cNvSpPr/>
            <p:nvPr/>
          </p:nvSpPr>
          <p:spPr>
            <a:xfrm>
              <a:off x="313454" y="1414247"/>
              <a:ext cx="1216105" cy="444825"/>
            </a:xfrm>
            <a:prstGeom prst="flowChartAlternateProcess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생산지시생성</a:t>
              </a:r>
            </a:p>
          </p:txBody>
        </p:sp>
        <p:sp>
          <p:nvSpPr>
            <p:cNvPr id="52" name="순서도: 대체 처리 51">
              <a:extLst>
                <a:ext uri="{FF2B5EF4-FFF2-40B4-BE49-F238E27FC236}">
                  <a16:creationId xmlns:a16="http://schemas.microsoft.com/office/drawing/2014/main" id="{F178B5A7-3C46-43AF-B295-8512CF8C4B93}"/>
                </a:ext>
              </a:extLst>
            </p:cNvPr>
            <p:cNvSpPr/>
            <p:nvPr/>
          </p:nvSpPr>
          <p:spPr>
            <a:xfrm>
              <a:off x="9101710" y="389669"/>
              <a:ext cx="704564" cy="444825"/>
            </a:xfrm>
            <a:prstGeom prst="flowChartAlternateProcess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>
                  <a:solidFill>
                    <a:schemeClr val="tx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입고</a:t>
              </a:r>
              <a:endParaRPr lang="ko-KR" altLang="en-US" sz="14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785769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</a:t>
              </a: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6</a:t>
              </a:r>
              <a:r>
                <a:rPr lang="en-US" altLang="ko-KR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품질관리</a:t>
              </a:r>
              <a:endPara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94134"/>
            <a:chOff x="0" y="867918"/>
            <a:chExt cx="12192000" cy="6057951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6045817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290851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</a:t>
            </a: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600" spc="16" dirty="0">
                <a:latin typeface="Noto Sans CJK JP Bold"/>
                <a:cs typeface="Noto Sans CJK JP Bold"/>
              </a:rPr>
              <a:t>품질측정값조회</a:t>
            </a:r>
            <a:endParaRPr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메뉴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lang="ko-KR" altLang="en-US" sz="1200" spc="-41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실적관리</a:t>
            </a:r>
            <a:r>
              <a:rPr sz="1200" spc="-41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품질측정값조회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751189" y="1160686"/>
            <a:ext cx="2059623" cy="3266624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조회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지정한 조건으로 내용을 조회한다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새로고침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모든 조회내역을 초기화 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2) </a:t>
            </a: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검색조건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항목의 빈 칸에 자신이 찾고 싶은 조건을 설정 후 클릭하면 검색한 내용이 아래 화면에 조회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작업지시일자별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공정별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작업장별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2" name="슬라이드 번호 개체 틀 61">
            <a:extLst>
              <a:ext uri="{FF2B5EF4-FFF2-40B4-BE49-F238E27FC236}">
                <a16:creationId xmlns:a16="http://schemas.microsoft.com/office/drawing/2014/main" id="{DB40C00A-A56F-4FFA-A6B2-6530292A620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4764767" y="6491284"/>
            <a:ext cx="376466" cy="307777"/>
          </a:xfrm>
        </p:spPr>
        <p:txBody>
          <a:bodyPr/>
          <a:lstStyle/>
          <a:p>
            <a:pPr marL="30956" algn="ctr">
              <a:spcBef>
                <a:spcPts val="33"/>
              </a:spcBef>
            </a:pPr>
            <a:fld id="{81D60167-4931-47E6-BA6A-407CBD079E47}" type="slidenum">
              <a:rPr lang="en-US" altLang="ko-KR" sz="2000" spc="12" smtClean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pPr marL="30956" algn="ctr">
                <a:spcBef>
                  <a:spcPts val="33"/>
                </a:spcBef>
              </a:pPr>
              <a:t>30</a:t>
            </a:fld>
            <a:endParaRPr lang="en-US" altLang="ko-KR" sz="2000" spc="12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E4BB40BE-5F19-4CAB-A7AF-08EB38C7FDC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12848" y="1858337"/>
            <a:ext cx="7362674" cy="4601857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5C2854D5-CE02-40A7-92C7-E570267B6773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501125" y="3810000"/>
            <a:ext cx="2038350" cy="212598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E129AA09-2C43-4F02-91AA-3A266750F9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33600" y="3809770"/>
            <a:ext cx="2038350" cy="212621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6" name="타원 25">
            <a:extLst>
              <a:ext uri="{FF2B5EF4-FFF2-40B4-BE49-F238E27FC236}">
                <a16:creationId xmlns:a16="http://schemas.microsoft.com/office/drawing/2014/main" id="{82E0DA77-EBAD-4603-938E-2DE71092210C}"/>
              </a:ext>
            </a:extLst>
          </p:cNvPr>
          <p:cNvSpPr/>
          <p:nvPr/>
        </p:nvSpPr>
        <p:spPr>
          <a:xfrm>
            <a:off x="3169908" y="3886200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43B04C49-DBDE-4114-8DAE-AFFB7F73BD30}"/>
              </a:ext>
            </a:extLst>
          </p:cNvPr>
          <p:cNvSpPr/>
          <p:nvPr/>
        </p:nvSpPr>
        <p:spPr>
          <a:xfrm>
            <a:off x="5605046" y="3886200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AC39BAFB-04A9-4DEF-ABDC-E8B44485B6C8}"/>
              </a:ext>
            </a:extLst>
          </p:cNvPr>
          <p:cNvSpPr/>
          <p:nvPr/>
        </p:nvSpPr>
        <p:spPr>
          <a:xfrm>
            <a:off x="2743200" y="2616219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D779A2B-ECF3-4A2D-9A9C-96FA5EC23558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오휘석</a:t>
            </a:r>
            <a:endParaRPr lang="ko-KR" altLang="en-US"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5" name="object 19">
            <a:extLst>
              <a:ext uri="{FF2B5EF4-FFF2-40B4-BE49-F238E27FC236}">
                <a16:creationId xmlns:a16="http://schemas.microsoft.com/office/drawing/2014/main" id="{65920402-EF16-4E18-BA88-AFB04CCE9A37}"/>
              </a:ext>
            </a:extLst>
          </p:cNvPr>
          <p:cNvSpPr/>
          <p:nvPr/>
        </p:nvSpPr>
        <p:spPr>
          <a:xfrm>
            <a:off x="64595" y="1297243"/>
            <a:ext cx="7455366" cy="504736"/>
          </a:xfrm>
          <a:custGeom>
            <a:avLst/>
            <a:gdLst/>
            <a:ahLst/>
            <a:cxnLst/>
            <a:rect l="l" t="t" r="r" b="b"/>
            <a:pathLst>
              <a:path w="2801620" h="5991225">
                <a:moveTo>
                  <a:pt x="2801111" y="0"/>
                </a:moveTo>
                <a:lnTo>
                  <a:pt x="0" y="0"/>
                </a:lnTo>
                <a:lnTo>
                  <a:pt x="0" y="5990844"/>
                </a:lnTo>
                <a:lnTo>
                  <a:pt x="2801111" y="5990844"/>
                </a:lnTo>
                <a:lnTo>
                  <a:pt x="2801111" y="0"/>
                </a:lnTo>
                <a:close/>
              </a:path>
            </a:pathLst>
          </a:custGeom>
          <a:ln w="3175">
            <a:solidFill>
              <a:srgbClr val="4B77C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/>
          <a:lstStyle/>
          <a:p>
            <a:endParaRPr sz="1463" dirty="0">
              <a:highlight>
                <a:srgbClr val="000000"/>
              </a:highlight>
            </a:endParaRPr>
          </a:p>
        </p:txBody>
      </p:sp>
      <p:sp>
        <p:nvSpPr>
          <p:cNvPr id="36" name="object 22">
            <a:extLst>
              <a:ext uri="{FF2B5EF4-FFF2-40B4-BE49-F238E27FC236}">
                <a16:creationId xmlns:a16="http://schemas.microsoft.com/office/drawing/2014/main" id="{8968ABD8-9092-4E16-9DE7-54C7BC9D5769}"/>
              </a:ext>
            </a:extLst>
          </p:cNvPr>
          <p:cNvSpPr/>
          <p:nvPr/>
        </p:nvSpPr>
        <p:spPr>
          <a:xfrm>
            <a:off x="64595" y="1297285"/>
            <a:ext cx="1240175" cy="507825"/>
          </a:xfrm>
          <a:custGeom>
            <a:avLst/>
            <a:gdLst/>
            <a:ahLst/>
            <a:cxnLst/>
            <a:rect l="l" t="t" r="r" b="b"/>
            <a:pathLst>
              <a:path w="698500" h="260984">
                <a:moveTo>
                  <a:pt x="697992" y="0"/>
                </a:moveTo>
                <a:lnTo>
                  <a:pt x="0" y="0"/>
                </a:lnTo>
                <a:lnTo>
                  <a:pt x="0" y="260603"/>
                </a:lnTo>
                <a:lnTo>
                  <a:pt x="697992" y="260603"/>
                </a:lnTo>
                <a:lnTo>
                  <a:pt x="697992" y="0"/>
                </a:lnTo>
                <a:close/>
              </a:path>
            </a:pathLst>
          </a:custGeom>
          <a:solidFill>
            <a:srgbClr val="4B77C6"/>
          </a:solidFill>
          <a:ln>
            <a:solidFill>
              <a:srgbClr val="4B77C6"/>
            </a:solidFill>
          </a:ln>
        </p:spPr>
        <p:txBody>
          <a:bodyPr wrap="square" lIns="0" tIns="0" rIns="0" bIns="0" rtlCol="0"/>
          <a:lstStyle/>
          <a:p>
            <a:endParaRPr sz="1463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1971436-2AE5-40A7-9BAA-35E5E7AEB3A2}"/>
              </a:ext>
            </a:extLst>
          </p:cNvPr>
          <p:cNvSpPr txBox="1"/>
          <p:nvPr/>
        </p:nvSpPr>
        <p:spPr>
          <a:xfrm>
            <a:off x="95187" y="1379744"/>
            <a:ext cx="11811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Purpose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8" name="object 45">
            <a:extLst>
              <a:ext uri="{FF2B5EF4-FFF2-40B4-BE49-F238E27FC236}">
                <a16:creationId xmlns:a16="http://schemas.microsoft.com/office/drawing/2014/main" id="{5E367F77-5985-4A2C-953D-30D0192501DA}"/>
              </a:ext>
            </a:extLst>
          </p:cNvPr>
          <p:cNvSpPr txBox="1"/>
          <p:nvPr/>
        </p:nvSpPr>
        <p:spPr>
          <a:xfrm>
            <a:off x="1304771" y="1296472"/>
            <a:ext cx="6291302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모든 품질측정값을 조회하고 상세내역을 확인할 수 있는 조회 화면</a:t>
            </a: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</p:spTree>
    <p:extLst>
      <p:ext uri="{BB962C8B-B14F-4D97-AF65-F5344CB8AC3E}">
        <p14:creationId xmlns:p14="http://schemas.microsoft.com/office/powerpoint/2010/main" val="4744970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9886FD64-97DD-41E4-8920-FC01B4250209}"/>
              </a:ext>
            </a:extLst>
          </p:cNvPr>
          <p:cNvGrpSpPr/>
          <p:nvPr/>
        </p:nvGrpSpPr>
        <p:grpSpPr>
          <a:xfrm>
            <a:off x="79292" y="1858338"/>
            <a:ext cx="7396230" cy="4601856"/>
            <a:chOff x="79292" y="1308897"/>
            <a:chExt cx="7396230" cy="5151297"/>
          </a:xfrm>
        </p:grpSpPr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437E0C64-E3D9-40CF-9EF1-F574CFC48D24}"/>
                </a:ext>
              </a:extLst>
            </p:cNvPr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79292" y="1308897"/>
              <a:ext cx="7396230" cy="5151297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2936AF1F-0FED-4A18-91DC-1D8071D0E3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91678" y="6262408"/>
              <a:ext cx="1077599" cy="142221"/>
            </a:xfrm>
            <a:prstGeom prst="rect">
              <a:avLst/>
            </a:prstGeom>
          </p:spPr>
        </p:pic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</a:t>
              </a: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6</a:t>
              </a:r>
              <a:r>
                <a:rPr lang="en-US" altLang="ko-KR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품질관리</a:t>
              </a:r>
              <a:endPara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94134"/>
            <a:chOff x="0" y="867918"/>
            <a:chExt cx="12192000" cy="6057951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6045817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290851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</a:t>
            </a: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600" spc="16" dirty="0">
                <a:latin typeface="Noto Sans CJK JP Bold"/>
                <a:cs typeface="Noto Sans CJK JP Bold"/>
              </a:rPr>
              <a:t>공정조건조회</a:t>
            </a:r>
            <a:endParaRPr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메뉴</a:t>
            </a:r>
            <a:r>
              <a:rPr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200" spc="-41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실적관리</a:t>
            </a:r>
            <a:r>
              <a:rPr sz="1200" spc="-41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공정조건조회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751189" y="1160686"/>
            <a:ext cx="2059623" cy="3266624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조회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지정한 조건으로 내용을 조회한다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새로고침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모든 조회내역을 초기화 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2) </a:t>
            </a: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검색조건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항목의 빈 칸에 자신이 찾고 싶은 조건을 설정 후 클릭하면 검색한 내용이 아래 화면에 조회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작업지시일자별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공정별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작업장별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2" name="슬라이드 번호 개체 틀 61">
            <a:extLst>
              <a:ext uri="{FF2B5EF4-FFF2-40B4-BE49-F238E27FC236}">
                <a16:creationId xmlns:a16="http://schemas.microsoft.com/office/drawing/2014/main" id="{DB40C00A-A56F-4FFA-A6B2-6530292A620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4764767" y="6491284"/>
            <a:ext cx="376466" cy="307777"/>
          </a:xfrm>
        </p:spPr>
        <p:txBody>
          <a:bodyPr/>
          <a:lstStyle/>
          <a:p>
            <a:pPr marL="30956" algn="ctr">
              <a:spcBef>
                <a:spcPts val="33"/>
              </a:spcBef>
            </a:pPr>
            <a:fld id="{81D60167-4931-47E6-BA6A-407CBD079E47}" type="slidenum">
              <a:rPr lang="en-US" altLang="ko-KR" sz="2000" spc="12" smtClean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pPr marL="30956" algn="ctr">
                <a:spcBef>
                  <a:spcPts val="33"/>
                </a:spcBef>
              </a:pPr>
              <a:t>31</a:t>
            </a:fld>
            <a:endParaRPr lang="en-US" altLang="ko-KR" sz="2000" spc="12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AD793455-3FF2-4B96-BA68-0B4B9CB1934D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4501125" y="3810230"/>
            <a:ext cx="2038350" cy="212598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80075A41-9CED-4A51-811E-645062F4E2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33600" y="3810000"/>
            <a:ext cx="2038350" cy="212621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7" name="타원 36">
            <a:extLst>
              <a:ext uri="{FF2B5EF4-FFF2-40B4-BE49-F238E27FC236}">
                <a16:creationId xmlns:a16="http://schemas.microsoft.com/office/drawing/2014/main" id="{FAAF9E6A-C4A1-4F6C-B613-B4CA262B1E6B}"/>
              </a:ext>
            </a:extLst>
          </p:cNvPr>
          <p:cNvSpPr/>
          <p:nvPr/>
        </p:nvSpPr>
        <p:spPr>
          <a:xfrm>
            <a:off x="3169908" y="3886430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B3443171-2FB3-48A9-B711-D715F934E7B4}"/>
              </a:ext>
            </a:extLst>
          </p:cNvPr>
          <p:cNvSpPr/>
          <p:nvPr/>
        </p:nvSpPr>
        <p:spPr>
          <a:xfrm>
            <a:off x="5605046" y="3886430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CA772FFA-521A-4F1E-A590-1D1754268A4B}"/>
              </a:ext>
            </a:extLst>
          </p:cNvPr>
          <p:cNvSpPr/>
          <p:nvPr/>
        </p:nvSpPr>
        <p:spPr>
          <a:xfrm>
            <a:off x="2590800" y="2679698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03A8E66-642B-44F1-85F9-DD73C4332173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오휘석</a:t>
            </a:r>
            <a:endParaRPr lang="ko-KR" altLang="en-US"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1" name="object 19">
            <a:extLst>
              <a:ext uri="{FF2B5EF4-FFF2-40B4-BE49-F238E27FC236}">
                <a16:creationId xmlns:a16="http://schemas.microsoft.com/office/drawing/2014/main" id="{ECEA5036-5197-4F77-9D58-97146FB0D77A}"/>
              </a:ext>
            </a:extLst>
          </p:cNvPr>
          <p:cNvSpPr/>
          <p:nvPr/>
        </p:nvSpPr>
        <p:spPr>
          <a:xfrm>
            <a:off x="64595" y="1297243"/>
            <a:ext cx="7455366" cy="504736"/>
          </a:xfrm>
          <a:custGeom>
            <a:avLst/>
            <a:gdLst/>
            <a:ahLst/>
            <a:cxnLst/>
            <a:rect l="l" t="t" r="r" b="b"/>
            <a:pathLst>
              <a:path w="2801620" h="5991225">
                <a:moveTo>
                  <a:pt x="2801111" y="0"/>
                </a:moveTo>
                <a:lnTo>
                  <a:pt x="0" y="0"/>
                </a:lnTo>
                <a:lnTo>
                  <a:pt x="0" y="5990844"/>
                </a:lnTo>
                <a:lnTo>
                  <a:pt x="2801111" y="5990844"/>
                </a:lnTo>
                <a:lnTo>
                  <a:pt x="2801111" y="0"/>
                </a:lnTo>
                <a:close/>
              </a:path>
            </a:pathLst>
          </a:custGeom>
          <a:ln w="3175">
            <a:solidFill>
              <a:srgbClr val="4B77C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/>
          <a:lstStyle/>
          <a:p>
            <a:endParaRPr sz="1463" dirty="0">
              <a:highlight>
                <a:srgbClr val="000000"/>
              </a:highlight>
            </a:endParaRPr>
          </a:p>
        </p:txBody>
      </p:sp>
      <p:sp>
        <p:nvSpPr>
          <p:cNvPr id="42" name="object 22">
            <a:extLst>
              <a:ext uri="{FF2B5EF4-FFF2-40B4-BE49-F238E27FC236}">
                <a16:creationId xmlns:a16="http://schemas.microsoft.com/office/drawing/2014/main" id="{B4478975-BD9F-4754-B986-165F733472C1}"/>
              </a:ext>
            </a:extLst>
          </p:cNvPr>
          <p:cNvSpPr/>
          <p:nvPr/>
        </p:nvSpPr>
        <p:spPr>
          <a:xfrm>
            <a:off x="64595" y="1297285"/>
            <a:ext cx="1240175" cy="507825"/>
          </a:xfrm>
          <a:custGeom>
            <a:avLst/>
            <a:gdLst/>
            <a:ahLst/>
            <a:cxnLst/>
            <a:rect l="l" t="t" r="r" b="b"/>
            <a:pathLst>
              <a:path w="698500" h="260984">
                <a:moveTo>
                  <a:pt x="697992" y="0"/>
                </a:moveTo>
                <a:lnTo>
                  <a:pt x="0" y="0"/>
                </a:lnTo>
                <a:lnTo>
                  <a:pt x="0" y="260603"/>
                </a:lnTo>
                <a:lnTo>
                  <a:pt x="697992" y="260603"/>
                </a:lnTo>
                <a:lnTo>
                  <a:pt x="697992" y="0"/>
                </a:lnTo>
                <a:close/>
              </a:path>
            </a:pathLst>
          </a:custGeom>
          <a:solidFill>
            <a:srgbClr val="4B77C6"/>
          </a:solidFill>
          <a:ln>
            <a:solidFill>
              <a:srgbClr val="4B77C6"/>
            </a:solidFill>
          </a:ln>
        </p:spPr>
        <p:txBody>
          <a:bodyPr wrap="square" lIns="0" tIns="0" rIns="0" bIns="0" rtlCol="0"/>
          <a:lstStyle/>
          <a:p>
            <a:endParaRPr sz="1463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D19F0EC-5FBE-4037-856D-79B5F07F363B}"/>
              </a:ext>
            </a:extLst>
          </p:cNvPr>
          <p:cNvSpPr txBox="1"/>
          <p:nvPr/>
        </p:nvSpPr>
        <p:spPr>
          <a:xfrm>
            <a:off x="95187" y="1379744"/>
            <a:ext cx="11811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Purpose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4" name="object 45">
            <a:extLst>
              <a:ext uri="{FF2B5EF4-FFF2-40B4-BE49-F238E27FC236}">
                <a16:creationId xmlns:a16="http://schemas.microsoft.com/office/drawing/2014/main" id="{9F4C2E6D-B2BD-4B8B-B045-BD1C68C1BF00}"/>
              </a:ext>
            </a:extLst>
          </p:cNvPr>
          <p:cNvSpPr txBox="1"/>
          <p:nvPr/>
        </p:nvSpPr>
        <p:spPr>
          <a:xfrm>
            <a:off x="1304771" y="1296472"/>
            <a:ext cx="6291302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모든 공정조건의 측정값을 확인하고 상세내역을 조회하는 화면</a:t>
            </a: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</p:spTree>
    <p:extLst>
      <p:ext uri="{BB962C8B-B14F-4D97-AF65-F5344CB8AC3E}">
        <p14:creationId xmlns:p14="http://schemas.microsoft.com/office/powerpoint/2010/main" val="40089418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</a:t>
              </a: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6</a:t>
              </a:r>
              <a:r>
                <a:rPr lang="en-US" altLang="ko-KR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품질관리</a:t>
              </a:r>
              <a:endPara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94134"/>
            <a:chOff x="0" y="867918"/>
            <a:chExt cx="12192000" cy="6057951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6045817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290851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 </a:t>
            </a:r>
            <a:r>
              <a:rPr lang="ko-KR" altLang="en-US" sz="1600" spc="16" dirty="0">
                <a:latin typeface="Noto Sans CJK JP Bold"/>
                <a:cs typeface="Noto Sans CJK JP Bold"/>
              </a:rPr>
              <a:t>원재료</a:t>
            </a:r>
            <a:r>
              <a:rPr lang="en-US" altLang="ko-KR" sz="1600" spc="16" dirty="0">
                <a:latin typeface="Noto Sans CJK JP Bold"/>
                <a:cs typeface="Noto Sans CJK JP Bold"/>
              </a:rPr>
              <a:t>LOT</a:t>
            </a:r>
            <a:r>
              <a:rPr lang="ko-KR" altLang="en-US" sz="1600" spc="16" dirty="0">
                <a:latin typeface="Noto Sans CJK JP Bold"/>
                <a:cs typeface="Noto Sans CJK JP Bold"/>
              </a:rPr>
              <a:t>관리</a:t>
            </a:r>
            <a:endParaRPr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메뉴</a:t>
            </a:r>
            <a:r>
              <a:rPr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200" spc="-41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실적관리</a:t>
            </a:r>
            <a:r>
              <a:rPr sz="1200" spc="-41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원재료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LOT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관리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751189" y="1160686"/>
            <a:ext cx="2059623" cy="2830607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조회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지정한 조건으로 내용을 조회한다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새로고침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모든 조회내역을 초기화 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2) </a:t>
            </a: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검색조건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항목의 빈 칸에 자신이 찾고 싶은 조건을 설정 후 클릭하면 검색한 내용이 아래 화면에 조회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생산년도별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2" name="슬라이드 번호 개체 틀 61">
            <a:extLst>
              <a:ext uri="{FF2B5EF4-FFF2-40B4-BE49-F238E27FC236}">
                <a16:creationId xmlns:a16="http://schemas.microsoft.com/office/drawing/2014/main" id="{DB40C00A-A56F-4FFA-A6B2-6530292A620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4764767" y="6491284"/>
            <a:ext cx="376466" cy="307777"/>
          </a:xfrm>
        </p:spPr>
        <p:txBody>
          <a:bodyPr/>
          <a:lstStyle/>
          <a:p>
            <a:pPr marL="30956" algn="ctr">
              <a:spcBef>
                <a:spcPts val="33"/>
              </a:spcBef>
            </a:pPr>
            <a:fld id="{81D60167-4931-47E6-BA6A-407CBD079E47}" type="slidenum">
              <a:rPr lang="en-US" altLang="ko-KR" sz="2000" spc="12" smtClean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pPr marL="30956" algn="ctr">
                <a:spcBef>
                  <a:spcPts val="33"/>
                </a:spcBef>
              </a:pPr>
              <a:t>32</a:t>
            </a:fld>
            <a:endParaRPr lang="en-US" altLang="ko-KR" sz="2000" spc="12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F1C6F708-86B8-4AC8-B122-28AEFDD67B7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4596" y="1858337"/>
            <a:ext cx="7410926" cy="4601857"/>
          </a:xfrm>
          <a:prstGeom prst="rect">
            <a:avLst/>
          </a:prstGeom>
        </p:spPr>
      </p:pic>
      <p:sp>
        <p:nvSpPr>
          <p:cNvPr id="41" name="타원 40">
            <a:extLst>
              <a:ext uri="{FF2B5EF4-FFF2-40B4-BE49-F238E27FC236}">
                <a16:creationId xmlns:a16="http://schemas.microsoft.com/office/drawing/2014/main" id="{FB980D15-1470-4432-A740-5B6953507298}"/>
              </a:ext>
            </a:extLst>
          </p:cNvPr>
          <p:cNvSpPr/>
          <p:nvPr/>
        </p:nvSpPr>
        <p:spPr>
          <a:xfrm>
            <a:off x="2057400" y="2624936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78CFC5A-EA87-4FC3-B520-974EA92F6724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오휘석</a:t>
            </a:r>
            <a:endParaRPr lang="ko-KR" altLang="en-US"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24" name="object 19">
            <a:extLst>
              <a:ext uri="{FF2B5EF4-FFF2-40B4-BE49-F238E27FC236}">
                <a16:creationId xmlns:a16="http://schemas.microsoft.com/office/drawing/2014/main" id="{F74A7640-C6F3-4BE1-8797-F89D377AFBC3}"/>
              </a:ext>
            </a:extLst>
          </p:cNvPr>
          <p:cNvSpPr/>
          <p:nvPr/>
        </p:nvSpPr>
        <p:spPr>
          <a:xfrm>
            <a:off x="64595" y="1297243"/>
            <a:ext cx="7455366" cy="504736"/>
          </a:xfrm>
          <a:custGeom>
            <a:avLst/>
            <a:gdLst/>
            <a:ahLst/>
            <a:cxnLst/>
            <a:rect l="l" t="t" r="r" b="b"/>
            <a:pathLst>
              <a:path w="2801620" h="5991225">
                <a:moveTo>
                  <a:pt x="2801111" y="0"/>
                </a:moveTo>
                <a:lnTo>
                  <a:pt x="0" y="0"/>
                </a:lnTo>
                <a:lnTo>
                  <a:pt x="0" y="5990844"/>
                </a:lnTo>
                <a:lnTo>
                  <a:pt x="2801111" y="5990844"/>
                </a:lnTo>
                <a:lnTo>
                  <a:pt x="2801111" y="0"/>
                </a:lnTo>
                <a:close/>
              </a:path>
            </a:pathLst>
          </a:custGeom>
          <a:ln w="3175">
            <a:solidFill>
              <a:srgbClr val="4B77C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/>
          <a:lstStyle/>
          <a:p>
            <a:endParaRPr sz="1463" dirty="0">
              <a:highlight>
                <a:srgbClr val="000000"/>
              </a:highlight>
            </a:endParaRPr>
          </a:p>
        </p:txBody>
      </p:sp>
      <p:sp>
        <p:nvSpPr>
          <p:cNvPr id="26" name="object 22">
            <a:extLst>
              <a:ext uri="{FF2B5EF4-FFF2-40B4-BE49-F238E27FC236}">
                <a16:creationId xmlns:a16="http://schemas.microsoft.com/office/drawing/2014/main" id="{0BF0C24A-254E-4DA1-B550-C368A79007AC}"/>
              </a:ext>
            </a:extLst>
          </p:cNvPr>
          <p:cNvSpPr/>
          <p:nvPr/>
        </p:nvSpPr>
        <p:spPr>
          <a:xfrm>
            <a:off x="64595" y="1297285"/>
            <a:ext cx="1240175" cy="507825"/>
          </a:xfrm>
          <a:custGeom>
            <a:avLst/>
            <a:gdLst/>
            <a:ahLst/>
            <a:cxnLst/>
            <a:rect l="l" t="t" r="r" b="b"/>
            <a:pathLst>
              <a:path w="698500" h="260984">
                <a:moveTo>
                  <a:pt x="697992" y="0"/>
                </a:moveTo>
                <a:lnTo>
                  <a:pt x="0" y="0"/>
                </a:lnTo>
                <a:lnTo>
                  <a:pt x="0" y="260603"/>
                </a:lnTo>
                <a:lnTo>
                  <a:pt x="697992" y="260603"/>
                </a:lnTo>
                <a:lnTo>
                  <a:pt x="697992" y="0"/>
                </a:lnTo>
                <a:close/>
              </a:path>
            </a:pathLst>
          </a:custGeom>
          <a:solidFill>
            <a:srgbClr val="4B77C6"/>
          </a:solidFill>
          <a:ln>
            <a:solidFill>
              <a:srgbClr val="4B77C6"/>
            </a:solidFill>
          </a:ln>
        </p:spPr>
        <p:txBody>
          <a:bodyPr wrap="square" lIns="0" tIns="0" rIns="0" bIns="0" rtlCol="0"/>
          <a:lstStyle/>
          <a:p>
            <a:endParaRPr sz="1463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36F018F-6B07-4BB1-A795-55BD549DC30F}"/>
              </a:ext>
            </a:extLst>
          </p:cNvPr>
          <p:cNvSpPr txBox="1"/>
          <p:nvPr/>
        </p:nvSpPr>
        <p:spPr>
          <a:xfrm>
            <a:off x="95187" y="1379744"/>
            <a:ext cx="11811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Purpose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28" name="object 45">
            <a:extLst>
              <a:ext uri="{FF2B5EF4-FFF2-40B4-BE49-F238E27FC236}">
                <a16:creationId xmlns:a16="http://schemas.microsoft.com/office/drawing/2014/main" id="{4EB6326C-76B7-403F-8CCC-85BBA40A716E}"/>
              </a:ext>
            </a:extLst>
          </p:cNvPr>
          <p:cNvSpPr txBox="1"/>
          <p:nvPr/>
        </p:nvSpPr>
        <p:spPr>
          <a:xfrm>
            <a:off x="1304771" y="1296472"/>
            <a:ext cx="6291302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년도별로의 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LOT</a:t>
            </a: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를 확인하고 조회하는 화면</a:t>
            </a: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</p:spTree>
    <p:extLst>
      <p:ext uri="{BB962C8B-B14F-4D97-AF65-F5344CB8AC3E}">
        <p14:creationId xmlns:p14="http://schemas.microsoft.com/office/powerpoint/2010/main" val="29264211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id="{E83C6F55-D9A7-4B53-A9D3-81F6AD898B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32" name="object 14">
            <a:extLst>
              <a:ext uri="{FF2B5EF4-FFF2-40B4-BE49-F238E27FC236}">
                <a16:creationId xmlns:a16="http://schemas.microsoft.com/office/drawing/2014/main" id="{8D814BBE-C394-45A3-9FDB-9086C7257757}"/>
              </a:ext>
            </a:extLst>
          </p:cNvPr>
          <p:cNvSpPr txBox="1"/>
          <p:nvPr/>
        </p:nvSpPr>
        <p:spPr>
          <a:xfrm>
            <a:off x="2304015" y="2470405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altLang="ko-KR" sz="16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02 </a:t>
            </a:r>
            <a:r>
              <a:rPr lang="ko-KR" altLang="en-US" sz="16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시스템관리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7" name="object 14">
            <a:extLst>
              <a:ext uri="{FF2B5EF4-FFF2-40B4-BE49-F238E27FC236}">
                <a16:creationId xmlns:a16="http://schemas.microsoft.com/office/drawing/2014/main" id="{178B2091-006E-408E-B5BB-E5CC7AE73E6B}"/>
              </a:ext>
            </a:extLst>
          </p:cNvPr>
          <p:cNvSpPr txBox="1"/>
          <p:nvPr/>
        </p:nvSpPr>
        <p:spPr>
          <a:xfrm>
            <a:off x="2304015" y="3035810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3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기준정보관리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2" name="object 14">
            <a:extLst>
              <a:ext uri="{FF2B5EF4-FFF2-40B4-BE49-F238E27FC236}">
                <a16:creationId xmlns:a16="http://schemas.microsoft.com/office/drawing/2014/main" id="{EE3B9541-9D4D-48B0-99EA-2598F4829F95}"/>
              </a:ext>
            </a:extLst>
          </p:cNvPr>
          <p:cNvSpPr txBox="1"/>
          <p:nvPr/>
        </p:nvSpPr>
        <p:spPr>
          <a:xfrm>
            <a:off x="2304015" y="3601216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4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작업지시관리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7" name="object 14">
            <a:extLst>
              <a:ext uri="{FF2B5EF4-FFF2-40B4-BE49-F238E27FC236}">
                <a16:creationId xmlns:a16="http://schemas.microsoft.com/office/drawing/2014/main" id="{E5A4E7A6-B017-42FD-B963-E2A8DE5442FD}"/>
              </a:ext>
            </a:extLst>
          </p:cNvPr>
          <p:cNvSpPr txBox="1"/>
          <p:nvPr/>
        </p:nvSpPr>
        <p:spPr>
          <a:xfrm>
            <a:off x="2304015" y="4166621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5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실적관리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52" name="object 14">
            <a:extLst>
              <a:ext uri="{FF2B5EF4-FFF2-40B4-BE49-F238E27FC236}">
                <a16:creationId xmlns:a16="http://schemas.microsoft.com/office/drawing/2014/main" id="{22E86203-82ED-4E09-8BC3-D3786A7BE5E5}"/>
              </a:ext>
            </a:extLst>
          </p:cNvPr>
          <p:cNvSpPr txBox="1"/>
          <p:nvPr/>
        </p:nvSpPr>
        <p:spPr>
          <a:xfrm>
            <a:off x="5809215" y="1905000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6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57" name="object 14">
            <a:extLst>
              <a:ext uri="{FF2B5EF4-FFF2-40B4-BE49-F238E27FC236}">
                <a16:creationId xmlns:a16="http://schemas.microsoft.com/office/drawing/2014/main" id="{2649E2C7-A62F-4EC8-97BD-16E73DDFE488}"/>
              </a:ext>
            </a:extLst>
          </p:cNvPr>
          <p:cNvSpPr txBox="1"/>
          <p:nvPr/>
        </p:nvSpPr>
        <p:spPr>
          <a:xfrm>
            <a:off x="5809215" y="2470405"/>
            <a:ext cx="3027286" cy="318196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2000" b="1" spc="37" dirty="0">
                <a:solidFill>
                  <a:srgbClr val="2C4A9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2000" b="1" spc="37" dirty="0">
                <a:solidFill>
                  <a:srgbClr val="2C4A9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7</a:t>
            </a:r>
            <a:r>
              <a:rPr lang="en-US" altLang="ko-KR" sz="1400" b="1" spc="37" dirty="0">
                <a:solidFill>
                  <a:srgbClr val="2C4A9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2000" b="1" spc="-8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일지관리</a:t>
            </a:r>
            <a:endParaRPr sz="2000" b="1" dirty="0">
              <a:solidFill>
                <a:schemeClr val="tx1">
                  <a:lumMod val="85000"/>
                  <a:lumOff val="1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2" name="object 14">
            <a:extLst>
              <a:ext uri="{FF2B5EF4-FFF2-40B4-BE49-F238E27FC236}">
                <a16:creationId xmlns:a16="http://schemas.microsoft.com/office/drawing/2014/main" id="{709C3A63-E24F-4F44-979A-687718943837}"/>
              </a:ext>
            </a:extLst>
          </p:cNvPr>
          <p:cNvSpPr txBox="1"/>
          <p:nvPr/>
        </p:nvSpPr>
        <p:spPr>
          <a:xfrm>
            <a:off x="5809215" y="3035810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8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분석관리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7" name="object 14">
            <a:extLst>
              <a:ext uri="{FF2B5EF4-FFF2-40B4-BE49-F238E27FC236}">
                <a16:creationId xmlns:a16="http://schemas.microsoft.com/office/drawing/2014/main" id="{4530B7D2-2FFD-4887-9C82-396856817E8C}"/>
              </a:ext>
            </a:extLst>
          </p:cNvPr>
          <p:cNvSpPr txBox="1"/>
          <p:nvPr/>
        </p:nvSpPr>
        <p:spPr>
          <a:xfrm>
            <a:off x="5809215" y="3601215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9 </a:t>
            </a:r>
            <a:r>
              <a:rPr lang="ko-KR" altLang="en-US" sz="1600" b="1" spc="-8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금형관리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72" name="object 14">
            <a:extLst>
              <a:ext uri="{FF2B5EF4-FFF2-40B4-BE49-F238E27FC236}">
                <a16:creationId xmlns:a16="http://schemas.microsoft.com/office/drawing/2014/main" id="{7759E8B5-A2DA-4CE4-94CE-50675FEEC114}"/>
              </a:ext>
            </a:extLst>
          </p:cNvPr>
          <p:cNvSpPr txBox="1"/>
          <p:nvPr/>
        </p:nvSpPr>
        <p:spPr>
          <a:xfrm>
            <a:off x="5809215" y="4166620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10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현장운영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77" name="object 14">
            <a:extLst>
              <a:ext uri="{FF2B5EF4-FFF2-40B4-BE49-F238E27FC236}">
                <a16:creationId xmlns:a16="http://schemas.microsoft.com/office/drawing/2014/main" id="{668076B2-3DF5-4A8A-AC3D-F3D5078E2F74}"/>
              </a:ext>
            </a:extLst>
          </p:cNvPr>
          <p:cNvSpPr txBox="1"/>
          <p:nvPr/>
        </p:nvSpPr>
        <p:spPr>
          <a:xfrm>
            <a:off x="5809215" y="4732025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11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웹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83" name="object 14">
            <a:extLst>
              <a:ext uri="{FF2B5EF4-FFF2-40B4-BE49-F238E27FC236}">
                <a16:creationId xmlns:a16="http://schemas.microsoft.com/office/drawing/2014/main" id="{C5BAA339-DE40-45AE-9676-51A18E03EAC6}"/>
              </a:ext>
            </a:extLst>
          </p:cNvPr>
          <p:cNvSpPr txBox="1"/>
          <p:nvPr/>
        </p:nvSpPr>
        <p:spPr>
          <a:xfrm>
            <a:off x="2304015" y="1905000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altLang="ko-KR" sz="16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01 </a:t>
            </a:r>
            <a:r>
              <a:rPr lang="ko-KR" altLang="en-US" sz="1600" b="1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메인화면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4" name="object 14">
            <a:extLst>
              <a:ext uri="{FF2B5EF4-FFF2-40B4-BE49-F238E27FC236}">
                <a16:creationId xmlns:a16="http://schemas.microsoft.com/office/drawing/2014/main" id="{CDED94C6-8E12-4FDE-8FE5-463FAFCFE9DC}"/>
              </a:ext>
            </a:extLst>
          </p:cNvPr>
          <p:cNvSpPr txBox="1"/>
          <p:nvPr/>
        </p:nvSpPr>
        <p:spPr>
          <a:xfrm>
            <a:off x="5791798" y="5358985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12 ERD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933443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id="{E83C6F55-D9A7-4B53-A9D3-81F6AD898B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32" name="object 14">
            <a:extLst>
              <a:ext uri="{FF2B5EF4-FFF2-40B4-BE49-F238E27FC236}">
                <a16:creationId xmlns:a16="http://schemas.microsoft.com/office/drawing/2014/main" id="{8D814BBE-C394-45A3-9FDB-9086C7257757}"/>
              </a:ext>
            </a:extLst>
          </p:cNvPr>
          <p:cNvSpPr txBox="1"/>
          <p:nvPr/>
        </p:nvSpPr>
        <p:spPr>
          <a:xfrm>
            <a:off x="2304015" y="2470405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altLang="ko-KR" sz="16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02 </a:t>
            </a:r>
            <a:r>
              <a:rPr lang="ko-KR" altLang="en-US" sz="16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시스템관리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7" name="object 14">
            <a:extLst>
              <a:ext uri="{FF2B5EF4-FFF2-40B4-BE49-F238E27FC236}">
                <a16:creationId xmlns:a16="http://schemas.microsoft.com/office/drawing/2014/main" id="{178B2091-006E-408E-B5BB-E5CC7AE73E6B}"/>
              </a:ext>
            </a:extLst>
          </p:cNvPr>
          <p:cNvSpPr txBox="1"/>
          <p:nvPr/>
        </p:nvSpPr>
        <p:spPr>
          <a:xfrm>
            <a:off x="2304015" y="3035810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3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기준정보관리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2" name="object 14">
            <a:extLst>
              <a:ext uri="{FF2B5EF4-FFF2-40B4-BE49-F238E27FC236}">
                <a16:creationId xmlns:a16="http://schemas.microsoft.com/office/drawing/2014/main" id="{EE3B9541-9D4D-48B0-99EA-2598F4829F95}"/>
              </a:ext>
            </a:extLst>
          </p:cNvPr>
          <p:cNvSpPr txBox="1"/>
          <p:nvPr/>
        </p:nvSpPr>
        <p:spPr>
          <a:xfrm>
            <a:off x="2304015" y="3601216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4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작업지시관리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7" name="object 14">
            <a:extLst>
              <a:ext uri="{FF2B5EF4-FFF2-40B4-BE49-F238E27FC236}">
                <a16:creationId xmlns:a16="http://schemas.microsoft.com/office/drawing/2014/main" id="{E5A4E7A6-B017-42FD-B963-E2A8DE5442FD}"/>
              </a:ext>
            </a:extLst>
          </p:cNvPr>
          <p:cNvSpPr txBox="1"/>
          <p:nvPr/>
        </p:nvSpPr>
        <p:spPr>
          <a:xfrm>
            <a:off x="2304015" y="4166621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5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실적관리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52" name="object 14">
            <a:extLst>
              <a:ext uri="{FF2B5EF4-FFF2-40B4-BE49-F238E27FC236}">
                <a16:creationId xmlns:a16="http://schemas.microsoft.com/office/drawing/2014/main" id="{22E86203-82ED-4E09-8BC3-D3786A7BE5E5}"/>
              </a:ext>
            </a:extLst>
          </p:cNvPr>
          <p:cNvSpPr txBox="1"/>
          <p:nvPr/>
        </p:nvSpPr>
        <p:spPr>
          <a:xfrm>
            <a:off x="5809215" y="1905000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6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57" name="object 14">
            <a:extLst>
              <a:ext uri="{FF2B5EF4-FFF2-40B4-BE49-F238E27FC236}">
                <a16:creationId xmlns:a16="http://schemas.microsoft.com/office/drawing/2014/main" id="{2649E2C7-A62F-4EC8-97BD-16E73DDFE488}"/>
              </a:ext>
            </a:extLst>
          </p:cNvPr>
          <p:cNvSpPr txBox="1"/>
          <p:nvPr/>
        </p:nvSpPr>
        <p:spPr>
          <a:xfrm>
            <a:off x="5809215" y="2470405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7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일지관리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2" name="object 14">
            <a:extLst>
              <a:ext uri="{FF2B5EF4-FFF2-40B4-BE49-F238E27FC236}">
                <a16:creationId xmlns:a16="http://schemas.microsoft.com/office/drawing/2014/main" id="{709C3A63-E24F-4F44-979A-687718943837}"/>
              </a:ext>
            </a:extLst>
          </p:cNvPr>
          <p:cNvSpPr txBox="1"/>
          <p:nvPr/>
        </p:nvSpPr>
        <p:spPr>
          <a:xfrm>
            <a:off x="5809215" y="3035810"/>
            <a:ext cx="3027286" cy="318196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2000" b="1" spc="37" dirty="0">
                <a:solidFill>
                  <a:srgbClr val="2C4A9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2000" b="1" spc="37" dirty="0">
                <a:solidFill>
                  <a:srgbClr val="2C4A9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8</a:t>
            </a:r>
            <a:r>
              <a:rPr lang="en-US" altLang="ko-KR" sz="1400" b="1" spc="37" dirty="0">
                <a:solidFill>
                  <a:srgbClr val="2C4A9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2000" b="1" spc="-8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분석관리</a:t>
            </a:r>
            <a:endParaRPr sz="2000" b="1" dirty="0">
              <a:solidFill>
                <a:schemeClr val="tx1">
                  <a:lumMod val="85000"/>
                  <a:lumOff val="1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7" name="object 14">
            <a:extLst>
              <a:ext uri="{FF2B5EF4-FFF2-40B4-BE49-F238E27FC236}">
                <a16:creationId xmlns:a16="http://schemas.microsoft.com/office/drawing/2014/main" id="{4530B7D2-2FFD-4887-9C82-396856817E8C}"/>
              </a:ext>
            </a:extLst>
          </p:cNvPr>
          <p:cNvSpPr txBox="1"/>
          <p:nvPr/>
        </p:nvSpPr>
        <p:spPr>
          <a:xfrm>
            <a:off x="5809215" y="3601215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9 </a:t>
            </a:r>
            <a:r>
              <a:rPr lang="ko-KR" altLang="en-US" sz="1600" b="1" spc="-8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금형관리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72" name="object 14">
            <a:extLst>
              <a:ext uri="{FF2B5EF4-FFF2-40B4-BE49-F238E27FC236}">
                <a16:creationId xmlns:a16="http://schemas.microsoft.com/office/drawing/2014/main" id="{7759E8B5-A2DA-4CE4-94CE-50675FEEC114}"/>
              </a:ext>
            </a:extLst>
          </p:cNvPr>
          <p:cNvSpPr txBox="1"/>
          <p:nvPr/>
        </p:nvSpPr>
        <p:spPr>
          <a:xfrm>
            <a:off x="5809215" y="4166620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10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현장운영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77" name="object 14">
            <a:extLst>
              <a:ext uri="{FF2B5EF4-FFF2-40B4-BE49-F238E27FC236}">
                <a16:creationId xmlns:a16="http://schemas.microsoft.com/office/drawing/2014/main" id="{668076B2-3DF5-4A8A-AC3D-F3D5078E2F74}"/>
              </a:ext>
            </a:extLst>
          </p:cNvPr>
          <p:cNvSpPr txBox="1"/>
          <p:nvPr/>
        </p:nvSpPr>
        <p:spPr>
          <a:xfrm>
            <a:off x="5809215" y="4732025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11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웹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83" name="object 14">
            <a:extLst>
              <a:ext uri="{FF2B5EF4-FFF2-40B4-BE49-F238E27FC236}">
                <a16:creationId xmlns:a16="http://schemas.microsoft.com/office/drawing/2014/main" id="{C5BAA339-DE40-45AE-9676-51A18E03EAC6}"/>
              </a:ext>
            </a:extLst>
          </p:cNvPr>
          <p:cNvSpPr txBox="1"/>
          <p:nvPr/>
        </p:nvSpPr>
        <p:spPr>
          <a:xfrm>
            <a:off x="2304015" y="1905000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altLang="ko-KR" sz="16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01 </a:t>
            </a:r>
            <a:r>
              <a:rPr lang="ko-KR" altLang="en-US" sz="1600" b="1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메인화면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4" name="object 14">
            <a:extLst>
              <a:ext uri="{FF2B5EF4-FFF2-40B4-BE49-F238E27FC236}">
                <a16:creationId xmlns:a16="http://schemas.microsoft.com/office/drawing/2014/main" id="{CE4681EF-622A-4D3E-9CB7-6EBE56A5A37B}"/>
              </a:ext>
            </a:extLst>
          </p:cNvPr>
          <p:cNvSpPr txBox="1"/>
          <p:nvPr/>
        </p:nvSpPr>
        <p:spPr>
          <a:xfrm>
            <a:off x="5791798" y="5358985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12 ERD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085708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id="{E83C6F55-D9A7-4B53-A9D3-81F6AD898B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32" name="object 14">
            <a:extLst>
              <a:ext uri="{FF2B5EF4-FFF2-40B4-BE49-F238E27FC236}">
                <a16:creationId xmlns:a16="http://schemas.microsoft.com/office/drawing/2014/main" id="{8D814BBE-C394-45A3-9FDB-9086C7257757}"/>
              </a:ext>
            </a:extLst>
          </p:cNvPr>
          <p:cNvSpPr txBox="1"/>
          <p:nvPr/>
        </p:nvSpPr>
        <p:spPr>
          <a:xfrm>
            <a:off x="2304015" y="2470405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altLang="ko-KR" sz="16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02 </a:t>
            </a:r>
            <a:r>
              <a:rPr lang="ko-KR" altLang="en-US" sz="16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시스템관리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7" name="object 14">
            <a:extLst>
              <a:ext uri="{FF2B5EF4-FFF2-40B4-BE49-F238E27FC236}">
                <a16:creationId xmlns:a16="http://schemas.microsoft.com/office/drawing/2014/main" id="{178B2091-006E-408E-B5BB-E5CC7AE73E6B}"/>
              </a:ext>
            </a:extLst>
          </p:cNvPr>
          <p:cNvSpPr txBox="1"/>
          <p:nvPr/>
        </p:nvSpPr>
        <p:spPr>
          <a:xfrm>
            <a:off x="2304015" y="3035810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3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기준정보관리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2" name="object 14">
            <a:extLst>
              <a:ext uri="{FF2B5EF4-FFF2-40B4-BE49-F238E27FC236}">
                <a16:creationId xmlns:a16="http://schemas.microsoft.com/office/drawing/2014/main" id="{EE3B9541-9D4D-48B0-99EA-2598F4829F95}"/>
              </a:ext>
            </a:extLst>
          </p:cNvPr>
          <p:cNvSpPr txBox="1"/>
          <p:nvPr/>
        </p:nvSpPr>
        <p:spPr>
          <a:xfrm>
            <a:off x="2304015" y="3601216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4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작업지시관리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7" name="object 14">
            <a:extLst>
              <a:ext uri="{FF2B5EF4-FFF2-40B4-BE49-F238E27FC236}">
                <a16:creationId xmlns:a16="http://schemas.microsoft.com/office/drawing/2014/main" id="{E5A4E7A6-B017-42FD-B963-E2A8DE5442FD}"/>
              </a:ext>
            </a:extLst>
          </p:cNvPr>
          <p:cNvSpPr txBox="1"/>
          <p:nvPr/>
        </p:nvSpPr>
        <p:spPr>
          <a:xfrm>
            <a:off x="2304015" y="4166621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5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실적관리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52" name="object 14">
            <a:extLst>
              <a:ext uri="{FF2B5EF4-FFF2-40B4-BE49-F238E27FC236}">
                <a16:creationId xmlns:a16="http://schemas.microsoft.com/office/drawing/2014/main" id="{22E86203-82ED-4E09-8BC3-D3786A7BE5E5}"/>
              </a:ext>
            </a:extLst>
          </p:cNvPr>
          <p:cNvSpPr txBox="1"/>
          <p:nvPr/>
        </p:nvSpPr>
        <p:spPr>
          <a:xfrm>
            <a:off x="5809215" y="1905000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6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57" name="object 14">
            <a:extLst>
              <a:ext uri="{FF2B5EF4-FFF2-40B4-BE49-F238E27FC236}">
                <a16:creationId xmlns:a16="http://schemas.microsoft.com/office/drawing/2014/main" id="{2649E2C7-A62F-4EC8-97BD-16E73DDFE488}"/>
              </a:ext>
            </a:extLst>
          </p:cNvPr>
          <p:cNvSpPr txBox="1"/>
          <p:nvPr/>
        </p:nvSpPr>
        <p:spPr>
          <a:xfrm>
            <a:off x="5809215" y="2470405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7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일지관리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2" name="object 14">
            <a:extLst>
              <a:ext uri="{FF2B5EF4-FFF2-40B4-BE49-F238E27FC236}">
                <a16:creationId xmlns:a16="http://schemas.microsoft.com/office/drawing/2014/main" id="{709C3A63-E24F-4F44-979A-687718943837}"/>
              </a:ext>
            </a:extLst>
          </p:cNvPr>
          <p:cNvSpPr txBox="1"/>
          <p:nvPr/>
        </p:nvSpPr>
        <p:spPr>
          <a:xfrm>
            <a:off x="5809215" y="3035810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8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분석관리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7" name="object 14">
            <a:extLst>
              <a:ext uri="{FF2B5EF4-FFF2-40B4-BE49-F238E27FC236}">
                <a16:creationId xmlns:a16="http://schemas.microsoft.com/office/drawing/2014/main" id="{4530B7D2-2FFD-4887-9C82-396856817E8C}"/>
              </a:ext>
            </a:extLst>
          </p:cNvPr>
          <p:cNvSpPr txBox="1"/>
          <p:nvPr/>
        </p:nvSpPr>
        <p:spPr>
          <a:xfrm>
            <a:off x="5809215" y="3601215"/>
            <a:ext cx="3027286" cy="318196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2000" b="1" spc="37" dirty="0">
                <a:solidFill>
                  <a:srgbClr val="2C4A9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2000" b="1" spc="37" dirty="0">
                <a:solidFill>
                  <a:srgbClr val="2C4A9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9</a:t>
            </a:r>
            <a:r>
              <a:rPr lang="en-US" altLang="ko-KR" sz="1400" b="1" spc="37" dirty="0">
                <a:solidFill>
                  <a:srgbClr val="2C4A9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2000" b="1" spc="-8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금형관리</a:t>
            </a:r>
            <a:endParaRPr sz="2000" b="1" dirty="0">
              <a:solidFill>
                <a:schemeClr val="tx1">
                  <a:lumMod val="85000"/>
                  <a:lumOff val="1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72" name="object 14">
            <a:extLst>
              <a:ext uri="{FF2B5EF4-FFF2-40B4-BE49-F238E27FC236}">
                <a16:creationId xmlns:a16="http://schemas.microsoft.com/office/drawing/2014/main" id="{7759E8B5-A2DA-4CE4-94CE-50675FEEC114}"/>
              </a:ext>
            </a:extLst>
          </p:cNvPr>
          <p:cNvSpPr txBox="1"/>
          <p:nvPr/>
        </p:nvSpPr>
        <p:spPr>
          <a:xfrm>
            <a:off x="5809215" y="4166620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10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현장운영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77" name="object 14">
            <a:extLst>
              <a:ext uri="{FF2B5EF4-FFF2-40B4-BE49-F238E27FC236}">
                <a16:creationId xmlns:a16="http://schemas.microsoft.com/office/drawing/2014/main" id="{668076B2-3DF5-4A8A-AC3D-F3D5078E2F74}"/>
              </a:ext>
            </a:extLst>
          </p:cNvPr>
          <p:cNvSpPr txBox="1"/>
          <p:nvPr/>
        </p:nvSpPr>
        <p:spPr>
          <a:xfrm>
            <a:off x="5809215" y="4732025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11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웹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83" name="object 14">
            <a:extLst>
              <a:ext uri="{FF2B5EF4-FFF2-40B4-BE49-F238E27FC236}">
                <a16:creationId xmlns:a16="http://schemas.microsoft.com/office/drawing/2014/main" id="{C5BAA339-DE40-45AE-9676-51A18E03EAC6}"/>
              </a:ext>
            </a:extLst>
          </p:cNvPr>
          <p:cNvSpPr txBox="1"/>
          <p:nvPr/>
        </p:nvSpPr>
        <p:spPr>
          <a:xfrm>
            <a:off x="2304015" y="1905000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altLang="ko-KR" sz="16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01 </a:t>
            </a:r>
            <a:r>
              <a:rPr lang="ko-KR" altLang="en-US" sz="1600" b="1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메인화면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4" name="object 14">
            <a:extLst>
              <a:ext uri="{FF2B5EF4-FFF2-40B4-BE49-F238E27FC236}">
                <a16:creationId xmlns:a16="http://schemas.microsoft.com/office/drawing/2014/main" id="{72C1B6F1-4842-47D5-9E1F-321A7642C529}"/>
              </a:ext>
            </a:extLst>
          </p:cNvPr>
          <p:cNvSpPr txBox="1"/>
          <p:nvPr/>
        </p:nvSpPr>
        <p:spPr>
          <a:xfrm>
            <a:off x="5791798" y="5358985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12 ERD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655489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id="{E83C6F55-D9A7-4B53-A9D3-81F6AD898B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32" name="object 14">
            <a:extLst>
              <a:ext uri="{FF2B5EF4-FFF2-40B4-BE49-F238E27FC236}">
                <a16:creationId xmlns:a16="http://schemas.microsoft.com/office/drawing/2014/main" id="{8D814BBE-C394-45A3-9FDB-9086C7257757}"/>
              </a:ext>
            </a:extLst>
          </p:cNvPr>
          <p:cNvSpPr txBox="1"/>
          <p:nvPr/>
        </p:nvSpPr>
        <p:spPr>
          <a:xfrm>
            <a:off x="2304015" y="2470405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altLang="ko-KR" sz="16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02 </a:t>
            </a:r>
            <a:r>
              <a:rPr lang="ko-KR" altLang="en-US" sz="16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시스템관리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7" name="object 14">
            <a:extLst>
              <a:ext uri="{FF2B5EF4-FFF2-40B4-BE49-F238E27FC236}">
                <a16:creationId xmlns:a16="http://schemas.microsoft.com/office/drawing/2014/main" id="{178B2091-006E-408E-B5BB-E5CC7AE73E6B}"/>
              </a:ext>
            </a:extLst>
          </p:cNvPr>
          <p:cNvSpPr txBox="1"/>
          <p:nvPr/>
        </p:nvSpPr>
        <p:spPr>
          <a:xfrm>
            <a:off x="2304015" y="3035810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3</a:t>
            </a:r>
            <a:r>
              <a:rPr lang="en-US" altLang="ko-KR" sz="11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기준정보관리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2" name="object 14">
            <a:extLst>
              <a:ext uri="{FF2B5EF4-FFF2-40B4-BE49-F238E27FC236}">
                <a16:creationId xmlns:a16="http://schemas.microsoft.com/office/drawing/2014/main" id="{EE3B9541-9D4D-48B0-99EA-2598F4829F95}"/>
              </a:ext>
            </a:extLst>
          </p:cNvPr>
          <p:cNvSpPr txBox="1"/>
          <p:nvPr/>
        </p:nvSpPr>
        <p:spPr>
          <a:xfrm>
            <a:off x="2304015" y="3601216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4</a:t>
            </a:r>
            <a:r>
              <a:rPr lang="en-US" altLang="ko-KR" sz="11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작업지시관리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7" name="object 14">
            <a:extLst>
              <a:ext uri="{FF2B5EF4-FFF2-40B4-BE49-F238E27FC236}">
                <a16:creationId xmlns:a16="http://schemas.microsoft.com/office/drawing/2014/main" id="{E5A4E7A6-B017-42FD-B963-E2A8DE5442FD}"/>
              </a:ext>
            </a:extLst>
          </p:cNvPr>
          <p:cNvSpPr txBox="1"/>
          <p:nvPr/>
        </p:nvSpPr>
        <p:spPr>
          <a:xfrm>
            <a:off x="2304015" y="4166621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5</a:t>
            </a:r>
            <a:r>
              <a:rPr lang="en-US" altLang="ko-KR" sz="11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실적관리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52" name="object 14">
            <a:extLst>
              <a:ext uri="{FF2B5EF4-FFF2-40B4-BE49-F238E27FC236}">
                <a16:creationId xmlns:a16="http://schemas.microsoft.com/office/drawing/2014/main" id="{22E86203-82ED-4E09-8BC3-D3786A7BE5E5}"/>
              </a:ext>
            </a:extLst>
          </p:cNvPr>
          <p:cNvSpPr txBox="1"/>
          <p:nvPr/>
        </p:nvSpPr>
        <p:spPr>
          <a:xfrm>
            <a:off x="5809215" y="1905000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6</a:t>
            </a:r>
            <a:r>
              <a:rPr lang="en-US" altLang="ko-KR" sz="11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57" name="object 14">
            <a:extLst>
              <a:ext uri="{FF2B5EF4-FFF2-40B4-BE49-F238E27FC236}">
                <a16:creationId xmlns:a16="http://schemas.microsoft.com/office/drawing/2014/main" id="{2649E2C7-A62F-4EC8-97BD-16E73DDFE488}"/>
              </a:ext>
            </a:extLst>
          </p:cNvPr>
          <p:cNvSpPr txBox="1"/>
          <p:nvPr/>
        </p:nvSpPr>
        <p:spPr>
          <a:xfrm>
            <a:off x="5809215" y="2470405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7</a:t>
            </a:r>
            <a:r>
              <a:rPr lang="en-US" altLang="ko-KR" sz="11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일지관리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2" name="object 14">
            <a:extLst>
              <a:ext uri="{FF2B5EF4-FFF2-40B4-BE49-F238E27FC236}">
                <a16:creationId xmlns:a16="http://schemas.microsoft.com/office/drawing/2014/main" id="{709C3A63-E24F-4F44-979A-687718943837}"/>
              </a:ext>
            </a:extLst>
          </p:cNvPr>
          <p:cNvSpPr txBox="1"/>
          <p:nvPr/>
        </p:nvSpPr>
        <p:spPr>
          <a:xfrm>
            <a:off x="5809215" y="3035810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8</a:t>
            </a:r>
            <a:r>
              <a:rPr lang="en-US" altLang="ko-KR" sz="11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분석관리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7" name="object 14">
            <a:extLst>
              <a:ext uri="{FF2B5EF4-FFF2-40B4-BE49-F238E27FC236}">
                <a16:creationId xmlns:a16="http://schemas.microsoft.com/office/drawing/2014/main" id="{4530B7D2-2FFD-4887-9C82-396856817E8C}"/>
              </a:ext>
            </a:extLst>
          </p:cNvPr>
          <p:cNvSpPr txBox="1"/>
          <p:nvPr/>
        </p:nvSpPr>
        <p:spPr>
          <a:xfrm>
            <a:off x="5809215" y="3601215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9</a:t>
            </a:r>
            <a:r>
              <a:rPr lang="en-US" altLang="ko-KR" sz="11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600" b="1" spc="-8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금형관리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72" name="object 14">
            <a:extLst>
              <a:ext uri="{FF2B5EF4-FFF2-40B4-BE49-F238E27FC236}">
                <a16:creationId xmlns:a16="http://schemas.microsoft.com/office/drawing/2014/main" id="{7759E8B5-A2DA-4CE4-94CE-50675FEEC114}"/>
              </a:ext>
            </a:extLst>
          </p:cNvPr>
          <p:cNvSpPr txBox="1"/>
          <p:nvPr/>
        </p:nvSpPr>
        <p:spPr>
          <a:xfrm>
            <a:off x="5809215" y="4166620"/>
            <a:ext cx="3027286" cy="318196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altLang="ko-KR" sz="2000" b="1" spc="37" dirty="0">
                <a:solidFill>
                  <a:srgbClr val="2C4A9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10 </a:t>
            </a:r>
            <a:r>
              <a:rPr lang="ko-KR" altLang="en-US" sz="2000" b="1" spc="-8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현장운영</a:t>
            </a:r>
            <a:endParaRPr sz="2000" b="1" dirty="0">
              <a:solidFill>
                <a:schemeClr val="tx1">
                  <a:lumMod val="85000"/>
                  <a:lumOff val="1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77" name="object 14">
            <a:extLst>
              <a:ext uri="{FF2B5EF4-FFF2-40B4-BE49-F238E27FC236}">
                <a16:creationId xmlns:a16="http://schemas.microsoft.com/office/drawing/2014/main" id="{668076B2-3DF5-4A8A-AC3D-F3D5078E2F74}"/>
              </a:ext>
            </a:extLst>
          </p:cNvPr>
          <p:cNvSpPr txBox="1"/>
          <p:nvPr/>
        </p:nvSpPr>
        <p:spPr>
          <a:xfrm>
            <a:off x="5809215" y="4732025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11</a:t>
            </a:r>
            <a:r>
              <a:rPr lang="en-US" altLang="ko-KR" sz="11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웹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83" name="object 14">
            <a:extLst>
              <a:ext uri="{FF2B5EF4-FFF2-40B4-BE49-F238E27FC236}">
                <a16:creationId xmlns:a16="http://schemas.microsoft.com/office/drawing/2014/main" id="{C5BAA339-DE40-45AE-9676-51A18E03EAC6}"/>
              </a:ext>
            </a:extLst>
          </p:cNvPr>
          <p:cNvSpPr txBox="1"/>
          <p:nvPr/>
        </p:nvSpPr>
        <p:spPr>
          <a:xfrm>
            <a:off x="2304015" y="1905000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altLang="ko-KR" sz="16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01 </a:t>
            </a:r>
            <a:r>
              <a:rPr lang="ko-KR" altLang="en-US" sz="1600" b="1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메인화면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4" name="object 14">
            <a:extLst>
              <a:ext uri="{FF2B5EF4-FFF2-40B4-BE49-F238E27FC236}">
                <a16:creationId xmlns:a16="http://schemas.microsoft.com/office/drawing/2014/main" id="{8D57C984-E091-4CBC-AE71-9AEDDAA13A7D}"/>
              </a:ext>
            </a:extLst>
          </p:cNvPr>
          <p:cNvSpPr txBox="1"/>
          <p:nvPr/>
        </p:nvSpPr>
        <p:spPr>
          <a:xfrm>
            <a:off x="5791798" y="5358985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12 ERD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368027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1901026-3562-47DF-A031-7C59953AAEEE}"/>
              </a:ext>
            </a:extLst>
          </p:cNvPr>
          <p:cNvCxnSpPr>
            <a:cxnSpLocks/>
          </p:cNvCxnSpPr>
          <p:nvPr/>
        </p:nvCxnSpPr>
        <p:spPr>
          <a:xfrm>
            <a:off x="6817056" y="3494418"/>
            <a:ext cx="0" cy="176338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11A8E625-ABC3-4CC9-89C4-984EE5C00F26}"/>
              </a:ext>
            </a:extLst>
          </p:cNvPr>
          <p:cNvCxnSpPr>
            <a:cxnSpLocks/>
          </p:cNvCxnSpPr>
          <p:nvPr/>
        </p:nvCxnSpPr>
        <p:spPr>
          <a:xfrm>
            <a:off x="762000" y="3494418"/>
            <a:ext cx="605505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10</a:t>
              </a:r>
              <a:r>
                <a:rPr lang="en-US" altLang="ko-KR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현장운영</a:t>
              </a:r>
              <a:endPara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153961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# </a:t>
            </a:r>
            <a:r>
              <a:rPr lang="ko-KR" altLang="en-US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성형 </a:t>
            </a:r>
            <a:r>
              <a:rPr lang="en-US" altLang="ko-KR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Process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성형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Process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751189" y="1160686"/>
            <a:ext cx="2059623" cy="164874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관리자 화면에서 생성한 성형 작업지시로</a:t>
            </a: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성형을 한 후 건조 공정으로 제품을 전달하</a:t>
            </a: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는 성형 프로세스입니다</a:t>
            </a:r>
            <a:r>
              <a:rPr lang="en-US" altLang="ko-KR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.</a:t>
            </a: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2" name="슬라이드 번호 개체 틀 61">
            <a:extLst>
              <a:ext uri="{FF2B5EF4-FFF2-40B4-BE49-F238E27FC236}">
                <a16:creationId xmlns:a16="http://schemas.microsoft.com/office/drawing/2014/main" id="{DB40C00A-A56F-4FFA-A6B2-6530292A620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4764767" y="6491284"/>
            <a:ext cx="376466" cy="307777"/>
          </a:xfrm>
        </p:spPr>
        <p:txBody>
          <a:bodyPr/>
          <a:lstStyle/>
          <a:p>
            <a:pPr marL="30956" algn="ctr">
              <a:spcBef>
                <a:spcPts val="33"/>
              </a:spcBef>
            </a:pPr>
            <a:fld id="{81D60167-4931-47E6-BA6A-407CBD079E47}" type="slidenum">
              <a:rPr lang="en-US" altLang="ko-KR" sz="2000" spc="12" smtClean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pPr marL="30956" algn="ctr">
                <a:spcBef>
                  <a:spcPts val="33"/>
                </a:spcBef>
              </a:pPr>
              <a:t>37</a:t>
            </a:fld>
            <a:endParaRPr lang="en-US" altLang="ko-KR" sz="2000" spc="12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CBF288B-1E6B-45A5-97A7-BF2C02ED86EE}"/>
              </a:ext>
            </a:extLst>
          </p:cNvPr>
          <p:cNvSpPr/>
          <p:nvPr/>
        </p:nvSpPr>
        <p:spPr>
          <a:xfrm>
            <a:off x="320040" y="320045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성형작업지시 생성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5F94F691-2E8E-40FF-8D43-C86B504CCD28}"/>
              </a:ext>
            </a:extLst>
          </p:cNvPr>
          <p:cNvSpPr/>
          <p:nvPr/>
        </p:nvSpPr>
        <p:spPr>
          <a:xfrm>
            <a:off x="4346584" y="320045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 시작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E1A39F1-F395-4390-9DB7-5A397D69FFAF}"/>
              </a:ext>
            </a:extLst>
          </p:cNvPr>
          <p:cNvSpPr/>
          <p:nvPr/>
        </p:nvSpPr>
        <p:spPr>
          <a:xfrm>
            <a:off x="5353220" y="320045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 종료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08F35B4-87E7-4CF5-B754-8261BE800BBC}"/>
              </a:ext>
            </a:extLst>
          </p:cNvPr>
          <p:cNvSpPr/>
          <p:nvPr/>
        </p:nvSpPr>
        <p:spPr>
          <a:xfrm>
            <a:off x="6359856" y="320045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 측정값</a:t>
            </a:r>
            <a:endParaRPr lang="en-US" altLang="ko-KR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등록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CAE61B1-E95D-4991-ACD4-3DAA1AE323E1}"/>
              </a:ext>
            </a:extLst>
          </p:cNvPr>
          <p:cNvSpPr/>
          <p:nvPr/>
        </p:nvSpPr>
        <p:spPr>
          <a:xfrm>
            <a:off x="1326676" y="320045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공정조건 값</a:t>
            </a:r>
            <a:endParaRPr lang="en-US" altLang="ko-KR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등록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59E0B7BD-06F0-47D4-9468-07C307539DD2}"/>
              </a:ext>
            </a:extLst>
          </p:cNvPr>
          <p:cNvSpPr/>
          <p:nvPr/>
        </p:nvSpPr>
        <p:spPr>
          <a:xfrm>
            <a:off x="6359856" y="3851646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건조대차 로딩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87C9F14B-BEA6-44EE-830B-7854A88CCE7D}"/>
              </a:ext>
            </a:extLst>
          </p:cNvPr>
          <p:cNvSpPr/>
          <p:nvPr/>
        </p:nvSpPr>
        <p:spPr>
          <a:xfrm>
            <a:off x="6366096" y="4502833"/>
            <a:ext cx="90192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현장 마감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8087D2-063C-4379-B848-B54EF76F688D}"/>
              </a:ext>
            </a:extLst>
          </p:cNvPr>
          <p:cNvSpPr txBox="1"/>
          <p:nvPr/>
        </p:nvSpPr>
        <p:spPr>
          <a:xfrm>
            <a:off x="281940" y="2990802"/>
            <a:ext cx="11358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Manage</a:t>
            </a:r>
            <a:endParaRPr lang="ko-KR" altLang="en-US" sz="1100" dirty="0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62AABF39-EC64-4F63-8F48-74D8117C5119}"/>
              </a:ext>
            </a:extLst>
          </p:cNvPr>
          <p:cNvSpPr/>
          <p:nvPr/>
        </p:nvSpPr>
        <p:spPr>
          <a:xfrm>
            <a:off x="3339948" y="320045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금형 장착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F13E4A7-1BCE-467A-839A-D04184025AB7}"/>
              </a:ext>
            </a:extLst>
          </p:cNvPr>
          <p:cNvSpPr/>
          <p:nvPr/>
        </p:nvSpPr>
        <p:spPr>
          <a:xfrm>
            <a:off x="2333312" y="320045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 할당</a:t>
            </a:r>
          </a:p>
        </p:txBody>
      </p:sp>
    </p:spTree>
    <p:extLst>
      <p:ext uri="{BB962C8B-B14F-4D97-AF65-F5344CB8AC3E}">
        <p14:creationId xmlns:p14="http://schemas.microsoft.com/office/powerpoint/2010/main" val="15999975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10</a:t>
              </a:r>
              <a:r>
                <a:rPr lang="en-US" altLang="ko-KR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현장운영</a:t>
              </a:r>
              <a:endPara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153961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# </a:t>
            </a:r>
            <a:r>
              <a:rPr lang="ko-KR" altLang="en-US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성형 작업지시 현황 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메인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751189" y="1160686"/>
            <a:ext cx="2059623" cy="4738501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작업시작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/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종료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선택한 작업지시를 시작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/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종료한다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현장마감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선택한 작업지시를 </a:t>
            </a: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현장마감한다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건조 대차 로딩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건조 대차를 </a:t>
            </a: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로딩하는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화면으로 이동한다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 할당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작업자를 할당하는 화면으로 이동한다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금형 장착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/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탈착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금형을 장착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/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탈착하는 화면으로 이동한다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공정조건 등록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공정조건을 등록하는 화면으로 이동한다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 측정값 등록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품질을 측정하는 화면으로 이동한다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기계 시작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/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종료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성형 기계를 시작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/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종료하는 버튼입니다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2" name="슬라이드 번호 개체 틀 61">
            <a:extLst>
              <a:ext uri="{FF2B5EF4-FFF2-40B4-BE49-F238E27FC236}">
                <a16:creationId xmlns:a16="http://schemas.microsoft.com/office/drawing/2014/main" id="{DB40C00A-A56F-4FFA-A6B2-6530292A620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4764767" y="6491284"/>
            <a:ext cx="376466" cy="307777"/>
          </a:xfrm>
        </p:spPr>
        <p:txBody>
          <a:bodyPr/>
          <a:lstStyle/>
          <a:p>
            <a:pPr marL="30956" algn="ctr">
              <a:spcBef>
                <a:spcPts val="33"/>
              </a:spcBef>
            </a:pPr>
            <a:fld id="{81D60167-4931-47E6-BA6A-407CBD079E47}" type="slidenum">
              <a:rPr lang="en-US" altLang="ko-KR" sz="2000" spc="12" smtClean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pPr marL="30956" algn="ctr">
                <a:spcBef>
                  <a:spcPts val="33"/>
                </a:spcBef>
              </a:pPr>
              <a:t>38</a:t>
            </a:fld>
            <a:endParaRPr lang="en-US" altLang="ko-KR" sz="2000" spc="12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pic>
        <p:nvPicPr>
          <p:cNvPr id="23" name="그림 22" descr="스크린샷이(가) 표시된 사진&#10;&#10;자동 생성된 설명">
            <a:extLst>
              <a:ext uri="{FF2B5EF4-FFF2-40B4-BE49-F238E27FC236}">
                <a16:creationId xmlns:a16="http://schemas.microsoft.com/office/drawing/2014/main" id="{28E4C414-9E5C-4CC5-ACDE-AA617AC753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57" y="1828800"/>
            <a:ext cx="7463903" cy="3771125"/>
          </a:xfrm>
          <a:prstGeom prst="rect">
            <a:avLst/>
          </a:prstGeom>
        </p:spPr>
      </p:pic>
      <p:sp>
        <p:nvSpPr>
          <p:cNvPr id="24" name="타원 23">
            <a:extLst>
              <a:ext uri="{FF2B5EF4-FFF2-40B4-BE49-F238E27FC236}">
                <a16:creationId xmlns:a16="http://schemas.microsoft.com/office/drawing/2014/main" id="{B0AC4980-DE35-4A94-B374-6E789CF0D1DC}"/>
              </a:ext>
            </a:extLst>
          </p:cNvPr>
          <p:cNvSpPr/>
          <p:nvPr/>
        </p:nvSpPr>
        <p:spPr>
          <a:xfrm>
            <a:off x="989248" y="4648200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C4F058A5-EE12-44B9-8BE7-DE3CD89F327A}"/>
              </a:ext>
            </a:extLst>
          </p:cNvPr>
          <p:cNvSpPr/>
          <p:nvPr/>
        </p:nvSpPr>
        <p:spPr>
          <a:xfrm>
            <a:off x="1769976" y="4648200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1B29CBAF-CD3A-4B73-A4C1-5947672A8C2E}"/>
              </a:ext>
            </a:extLst>
          </p:cNvPr>
          <p:cNvSpPr/>
          <p:nvPr/>
        </p:nvSpPr>
        <p:spPr>
          <a:xfrm>
            <a:off x="2592402" y="4648200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0EBEEB9D-4061-4DB4-88AC-EE3E33C5E4F9}"/>
              </a:ext>
            </a:extLst>
          </p:cNvPr>
          <p:cNvSpPr/>
          <p:nvPr/>
        </p:nvSpPr>
        <p:spPr>
          <a:xfrm>
            <a:off x="3352800" y="4648200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378F4E98-119B-4F99-9E9C-D72EBBE1BC48}"/>
              </a:ext>
            </a:extLst>
          </p:cNvPr>
          <p:cNvSpPr/>
          <p:nvPr/>
        </p:nvSpPr>
        <p:spPr>
          <a:xfrm>
            <a:off x="4175226" y="4648200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80DE8DB4-C0BE-4ADE-A50D-321FF6BED51A}"/>
              </a:ext>
            </a:extLst>
          </p:cNvPr>
          <p:cNvSpPr/>
          <p:nvPr/>
        </p:nvSpPr>
        <p:spPr>
          <a:xfrm>
            <a:off x="4961637" y="4648200"/>
            <a:ext cx="227532" cy="25336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5D3B716F-3463-440B-91B1-806AAFFF61BC}"/>
              </a:ext>
            </a:extLst>
          </p:cNvPr>
          <p:cNvSpPr/>
          <p:nvPr/>
        </p:nvSpPr>
        <p:spPr>
          <a:xfrm>
            <a:off x="5744632" y="4648200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7</a:t>
            </a:r>
            <a:endParaRPr lang="ko-KR" altLang="en-US" dirty="0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79534DBB-9B2F-4C0F-BAD7-6EBCAF896BBE}"/>
              </a:ext>
            </a:extLst>
          </p:cNvPr>
          <p:cNvSpPr/>
          <p:nvPr/>
        </p:nvSpPr>
        <p:spPr>
          <a:xfrm>
            <a:off x="904046" y="1999200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8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5702859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4484DE57-88DB-4AE9-B206-1BAB1980E436}"/>
              </a:ext>
            </a:extLst>
          </p:cNvPr>
          <p:cNvCxnSpPr>
            <a:cxnSpLocks/>
          </p:cNvCxnSpPr>
          <p:nvPr/>
        </p:nvCxnSpPr>
        <p:spPr>
          <a:xfrm flipH="1">
            <a:off x="734604" y="2822684"/>
            <a:ext cx="200859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71CF96C0-D894-4803-86E3-B5E3BB2A2129}"/>
              </a:ext>
            </a:extLst>
          </p:cNvPr>
          <p:cNvCxnSpPr>
            <a:cxnSpLocks/>
          </p:cNvCxnSpPr>
          <p:nvPr/>
        </p:nvCxnSpPr>
        <p:spPr>
          <a:xfrm>
            <a:off x="762000" y="2739451"/>
            <a:ext cx="0" cy="75496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1901026-3562-47DF-A031-7C59953AAEEE}"/>
              </a:ext>
            </a:extLst>
          </p:cNvPr>
          <p:cNvCxnSpPr>
            <a:cxnSpLocks/>
          </p:cNvCxnSpPr>
          <p:nvPr/>
        </p:nvCxnSpPr>
        <p:spPr>
          <a:xfrm>
            <a:off x="6903084" y="3467100"/>
            <a:ext cx="0" cy="24765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11A8E625-ABC3-4CC9-89C4-984EE5C00F26}"/>
              </a:ext>
            </a:extLst>
          </p:cNvPr>
          <p:cNvCxnSpPr>
            <a:cxnSpLocks/>
          </p:cNvCxnSpPr>
          <p:nvPr/>
        </p:nvCxnSpPr>
        <p:spPr>
          <a:xfrm>
            <a:off x="762000" y="3471558"/>
            <a:ext cx="605505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10</a:t>
              </a:r>
              <a:r>
                <a:rPr lang="en-US" altLang="ko-KR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현장운영</a:t>
              </a:r>
              <a:endPara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153961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# </a:t>
            </a:r>
            <a:r>
              <a:rPr lang="ko-KR" altLang="en-US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적재</a:t>
            </a:r>
            <a:r>
              <a:rPr lang="en-US" altLang="ko-KR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/ </a:t>
            </a:r>
            <a:r>
              <a:rPr lang="ko-KR" altLang="en-US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소성</a:t>
            </a:r>
            <a:r>
              <a:rPr lang="en-US" altLang="ko-KR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Process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적재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/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소성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Process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751189" y="1160686"/>
            <a:ext cx="2059623" cy="1459526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성형에서 생산한 대차를 가져와</a:t>
            </a: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 적재</a:t>
            </a:r>
            <a:r>
              <a:rPr lang="en-US" altLang="ko-KR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, </a:t>
            </a:r>
            <a:r>
              <a:rPr lang="ko-KR" altLang="en-US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소성을 실행한 후 작업을 끝내는</a:t>
            </a: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 프로세스입니다</a:t>
            </a:r>
            <a:r>
              <a:rPr lang="en-US" altLang="ko-KR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.</a:t>
            </a: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2" name="슬라이드 번호 개체 틀 61">
            <a:extLst>
              <a:ext uri="{FF2B5EF4-FFF2-40B4-BE49-F238E27FC236}">
                <a16:creationId xmlns:a16="http://schemas.microsoft.com/office/drawing/2014/main" id="{DB40C00A-A56F-4FFA-A6B2-6530292A620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4764767" y="6491284"/>
            <a:ext cx="376466" cy="307777"/>
          </a:xfrm>
        </p:spPr>
        <p:txBody>
          <a:bodyPr/>
          <a:lstStyle/>
          <a:p>
            <a:pPr marL="30956" algn="ctr">
              <a:spcBef>
                <a:spcPts val="33"/>
              </a:spcBef>
            </a:pPr>
            <a:fld id="{81D60167-4931-47E6-BA6A-407CBD079E47}" type="slidenum">
              <a:rPr lang="en-US" altLang="ko-KR" sz="2000" spc="12" smtClean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pPr marL="30956" algn="ctr">
                <a:spcBef>
                  <a:spcPts val="33"/>
                </a:spcBef>
              </a:pPr>
              <a:t>39</a:t>
            </a:fld>
            <a:endParaRPr lang="en-US" altLang="ko-KR" sz="2000" spc="12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CBF288B-1E6B-45A5-97A7-BF2C02ED86EE}"/>
              </a:ext>
            </a:extLst>
          </p:cNvPr>
          <p:cNvSpPr/>
          <p:nvPr/>
        </p:nvSpPr>
        <p:spPr>
          <a:xfrm>
            <a:off x="2337915" y="320045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적재 실적</a:t>
            </a:r>
            <a:br>
              <a:rPr lang="en-US" altLang="ko-KR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</a:br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등록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5F94F691-2E8E-40FF-8D43-C86B504CCD28}"/>
              </a:ext>
            </a:extLst>
          </p:cNvPr>
          <p:cNvSpPr/>
          <p:nvPr/>
        </p:nvSpPr>
        <p:spPr>
          <a:xfrm>
            <a:off x="4346584" y="320045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요출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E1A39F1-F395-4390-9DB7-5A397D69FFAF}"/>
              </a:ext>
            </a:extLst>
          </p:cNvPr>
          <p:cNvSpPr/>
          <p:nvPr/>
        </p:nvSpPr>
        <p:spPr>
          <a:xfrm>
            <a:off x="6440091" y="4523057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 종료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08F35B4-87E7-4CF5-B754-8261BE800BBC}"/>
              </a:ext>
            </a:extLst>
          </p:cNvPr>
          <p:cNvSpPr/>
          <p:nvPr/>
        </p:nvSpPr>
        <p:spPr>
          <a:xfrm>
            <a:off x="6440091" y="3180877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 측정값</a:t>
            </a:r>
            <a:endParaRPr lang="en-US" altLang="ko-KR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등록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CAE61B1-E95D-4991-ACD4-3DAA1AE323E1}"/>
              </a:ext>
            </a:extLst>
          </p:cNvPr>
          <p:cNvSpPr/>
          <p:nvPr/>
        </p:nvSpPr>
        <p:spPr>
          <a:xfrm>
            <a:off x="317245" y="320045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 할당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59E0B7BD-06F0-47D4-9468-07C307539DD2}"/>
              </a:ext>
            </a:extLst>
          </p:cNvPr>
          <p:cNvSpPr/>
          <p:nvPr/>
        </p:nvSpPr>
        <p:spPr>
          <a:xfrm>
            <a:off x="6440091" y="3853732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건조대차 로딩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87C9F14B-BEA6-44EE-830B-7854A88CCE7D}"/>
              </a:ext>
            </a:extLst>
          </p:cNvPr>
          <p:cNvSpPr/>
          <p:nvPr/>
        </p:nvSpPr>
        <p:spPr>
          <a:xfrm>
            <a:off x="6452571" y="5192382"/>
            <a:ext cx="90192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현장 마감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62AABF39-EC64-4F63-8F48-74D8117C5119}"/>
              </a:ext>
            </a:extLst>
          </p:cNvPr>
          <p:cNvSpPr/>
          <p:nvPr/>
        </p:nvSpPr>
        <p:spPr>
          <a:xfrm>
            <a:off x="3339948" y="320045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요입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F13E4A7-1BCE-467A-839A-D04184025AB7}"/>
              </a:ext>
            </a:extLst>
          </p:cNvPr>
          <p:cNvSpPr/>
          <p:nvPr/>
        </p:nvSpPr>
        <p:spPr>
          <a:xfrm>
            <a:off x="1323881" y="320045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 시작</a:t>
            </a:r>
            <a:endParaRPr lang="ko-KR" altLang="en-US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FC50C7CE-9D92-4718-A89E-3F45DD8AFDEF}"/>
              </a:ext>
            </a:extLst>
          </p:cNvPr>
          <p:cNvSpPr/>
          <p:nvPr/>
        </p:nvSpPr>
        <p:spPr>
          <a:xfrm>
            <a:off x="336383" y="2555984"/>
            <a:ext cx="90192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공정조건 값</a:t>
            </a:r>
            <a:endParaRPr lang="en-US" altLang="ko-KR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등록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4DE80D8-B26F-4735-AE02-6B680E77C0B3}"/>
              </a:ext>
            </a:extLst>
          </p:cNvPr>
          <p:cNvSpPr/>
          <p:nvPr/>
        </p:nvSpPr>
        <p:spPr>
          <a:xfrm>
            <a:off x="1323881" y="2555984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적재</a:t>
            </a:r>
            <a:r>
              <a:rPr lang="en-US" altLang="ko-KR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/ </a:t>
            </a:r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소성</a:t>
            </a:r>
            <a:br>
              <a:rPr lang="en-US" altLang="ko-KR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</a:br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작업지시 생성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6A60395-3699-4BC6-A314-24D9E08AA6F4}"/>
              </a:ext>
            </a:extLst>
          </p:cNvPr>
          <p:cNvSpPr txBox="1"/>
          <p:nvPr/>
        </p:nvSpPr>
        <p:spPr>
          <a:xfrm>
            <a:off x="2238281" y="2334279"/>
            <a:ext cx="11358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성형 작업</a:t>
            </a: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0E4BEDEC-64B2-4ECA-A7DA-0B9AF970B3D4}"/>
              </a:ext>
            </a:extLst>
          </p:cNvPr>
          <p:cNvCxnSpPr>
            <a:cxnSpLocks/>
          </p:cNvCxnSpPr>
          <p:nvPr/>
        </p:nvCxnSpPr>
        <p:spPr>
          <a:xfrm flipV="1">
            <a:off x="5867400" y="2895542"/>
            <a:ext cx="0" cy="30485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0998E99-C32A-4023-84CC-702A741DAE8C}"/>
              </a:ext>
            </a:extLst>
          </p:cNvPr>
          <p:cNvSpPr txBox="1"/>
          <p:nvPr/>
        </p:nvSpPr>
        <p:spPr>
          <a:xfrm>
            <a:off x="5638810" y="2971800"/>
            <a:ext cx="2285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Y</a:t>
            </a:r>
            <a:endParaRPr lang="ko-KR" altLang="en-US" sz="1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F0FBE24E-C0ED-4E3F-88BF-BA77913B9CB9}"/>
              </a:ext>
            </a:extLst>
          </p:cNvPr>
          <p:cNvSpPr/>
          <p:nvPr/>
        </p:nvSpPr>
        <p:spPr>
          <a:xfrm>
            <a:off x="5437359" y="2362142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소성대차</a:t>
            </a:r>
            <a:endParaRPr lang="en-US" altLang="ko-KR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비우기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1B1D723-5CFE-4E3F-ADF1-64CCB9C1A219}"/>
              </a:ext>
            </a:extLst>
          </p:cNvPr>
          <p:cNvSpPr txBox="1"/>
          <p:nvPr/>
        </p:nvSpPr>
        <p:spPr>
          <a:xfrm>
            <a:off x="6162675" y="3429000"/>
            <a:ext cx="2285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N</a:t>
            </a:r>
            <a:endParaRPr lang="ko-KR" altLang="en-US" sz="1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D24E5FAE-4496-4554-9CFF-44BF7173A635}"/>
              </a:ext>
            </a:extLst>
          </p:cNvPr>
          <p:cNvGrpSpPr/>
          <p:nvPr/>
        </p:nvGrpSpPr>
        <p:grpSpPr>
          <a:xfrm>
            <a:off x="5403825" y="3200400"/>
            <a:ext cx="920775" cy="533400"/>
            <a:chOff x="5403825" y="3200400"/>
            <a:chExt cx="920775" cy="533400"/>
          </a:xfrm>
        </p:grpSpPr>
        <p:sp>
          <p:nvSpPr>
            <p:cNvPr id="12" name="순서도: 판단 11">
              <a:extLst>
                <a:ext uri="{FF2B5EF4-FFF2-40B4-BE49-F238E27FC236}">
                  <a16:creationId xmlns:a16="http://schemas.microsoft.com/office/drawing/2014/main" id="{2BA2DF33-30EB-49BC-B439-96C5C20533D1}"/>
                </a:ext>
              </a:extLst>
            </p:cNvPr>
            <p:cNvSpPr/>
            <p:nvPr/>
          </p:nvSpPr>
          <p:spPr>
            <a:xfrm>
              <a:off x="5403825" y="3200400"/>
              <a:ext cx="920775" cy="533400"/>
            </a:xfrm>
            <a:prstGeom prst="flowChartDecision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0BA7502D-3BAC-417A-9B7A-18F9720ECC48}"/>
                </a:ext>
              </a:extLst>
            </p:cNvPr>
            <p:cNvSpPr txBox="1"/>
            <p:nvPr/>
          </p:nvSpPr>
          <p:spPr>
            <a:xfrm>
              <a:off x="5638800" y="3355835"/>
              <a:ext cx="53307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문제</a:t>
              </a:r>
              <a:r>
                <a:rPr lang="en-US" altLang="ko-KR" sz="100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?</a:t>
              </a:r>
              <a:endPara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1A308709-563A-4C35-AADF-900797B305DD}"/>
              </a:ext>
            </a:extLst>
          </p:cNvPr>
          <p:cNvSpPr/>
          <p:nvPr/>
        </p:nvSpPr>
        <p:spPr>
          <a:xfrm>
            <a:off x="2343207" y="2555984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err="1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성형대차</a:t>
            </a:r>
            <a:endParaRPr lang="ko-KR" altLang="en-US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600986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id="{E83C6F55-D9A7-4B53-A9D3-81F6AD898B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32" name="object 14">
            <a:extLst>
              <a:ext uri="{FF2B5EF4-FFF2-40B4-BE49-F238E27FC236}">
                <a16:creationId xmlns:a16="http://schemas.microsoft.com/office/drawing/2014/main" id="{8D814BBE-C394-45A3-9FDB-9086C7257757}"/>
              </a:ext>
            </a:extLst>
          </p:cNvPr>
          <p:cNvSpPr txBox="1"/>
          <p:nvPr/>
        </p:nvSpPr>
        <p:spPr>
          <a:xfrm>
            <a:off x="2304015" y="2470405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altLang="ko-KR" sz="16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02 </a:t>
            </a:r>
            <a:r>
              <a:rPr lang="ko-KR" altLang="en-US" sz="16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시스템관리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7" name="object 14">
            <a:extLst>
              <a:ext uri="{FF2B5EF4-FFF2-40B4-BE49-F238E27FC236}">
                <a16:creationId xmlns:a16="http://schemas.microsoft.com/office/drawing/2014/main" id="{178B2091-006E-408E-B5BB-E5CC7AE73E6B}"/>
              </a:ext>
            </a:extLst>
          </p:cNvPr>
          <p:cNvSpPr txBox="1"/>
          <p:nvPr/>
        </p:nvSpPr>
        <p:spPr>
          <a:xfrm>
            <a:off x="2304015" y="3035810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3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기준정보관리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2" name="object 14">
            <a:extLst>
              <a:ext uri="{FF2B5EF4-FFF2-40B4-BE49-F238E27FC236}">
                <a16:creationId xmlns:a16="http://schemas.microsoft.com/office/drawing/2014/main" id="{EE3B9541-9D4D-48B0-99EA-2598F4829F95}"/>
              </a:ext>
            </a:extLst>
          </p:cNvPr>
          <p:cNvSpPr txBox="1"/>
          <p:nvPr/>
        </p:nvSpPr>
        <p:spPr>
          <a:xfrm>
            <a:off x="2304015" y="3601216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4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작업지시관리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7" name="object 14">
            <a:extLst>
              <a:ext uri="{FF2B5EF4-FFF2-40B4-BE49-F238E27FC236}">
                <a16:creationId xmlns:a16="http://schemas.microsoft.com/office/drawing/2014/main" id="{E5A4E7A6-B017-42FD-B963-E2A8DE5442FD}"/>
              </a:ext>
            </a:extLst>
          </p:cNvPr>
          <p:cNvSpPr txBox="1"/>
          <p:nvPr/>
        </p:nvSpPr>
        <p:spPr>
          <a:xfrm>
            <a:off x="2304015" y="4166621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5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실적관리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52" name="object 14">
            <a:extLst>
              <a:ext uri="{FF2B5EF4-FFF2-40B4-BE49-F238E27FC236}">
                <a16:creationId xmlns:a16="http://schemas.microsoft.com/office/drawing/2014/main" id="{22E86203-82ED-4E09-8BC3-D3786A7BE5E5}"/>
              </a:ext>
            </a:extLst>
          </p:cNvPr>
          <p:cNvSpPr txBox="1"/>
          <p:nvPr/>
        </p:nvSpPr>
        <p:spPr>
          <a:xfrm>
            <a:off x="5809215" y="1905000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6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57" name="object 14">
            <a:extLst>
              <a:ext uri="{FF2B5EF4-FFF2-40B4-BE49-F238E27FC236}">
                <a16:creationId xmlns:a16="http://schemas.microsoft.com/office/drawing/2014/main" id="{2649E2C7-A62F-4EC8-97BD-16E73DDFE488}"/>
              </a:ext>
            </a:extLst>
          </p:cNvPr>
          <p:cNvSpPr txBox="1"/>
          <p:nvPr/>
        </p:nvSpPr>
        <p:spPr>
          <a:xfrm>
            <a:off x="5809215" y="2470405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7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일지관리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2" name="object 14">
            <a:extLst>
              <a:ext uri="{FF2B5EF4-FFF2-40B4-BE49-F238E27FC236}">
                <a16:creationId xmlns:a16="http://schemas.microsoft.com/office/drawing/2014/main" id="{709C3A63-E24F-4F44-979A-687718943837}"/>
              </a:ext>
            </a:extLst>
          </p:cNvPr>
          <p:cNvSpPr txBox="1"/>
          <p:nvPr/>
        </p:nvSpPr>
        <p:spPr>
          <a:xfrm>
            <a:off x="5809215" y="3035810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8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분석관리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7" name="object 14">
            <a:extLst>
              <a:ext uri="{FF2B5EF4-FFF2-40B4-BE49-F238E27FC236}">
                <a16:creationId xmlns:a16="http://schemas.microsoft.com/office/drawing/2014/main" id="{4530B7D2-2FFD-4887-9C82-396856817E8C}"/>
              </a:ext>
            </a:extLst>
          </p:cNvPr>
          <p:cNvSpPr txBox="1"/>
          <p:nvPr/>
        </p:nvSpPr>
        <p:spPr>
          <a:xfrm>
            <a:off x="5809215" y="3601215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9 </a:t>
            </a:r>
            <a:r>
              <a:rPr lang="ko-KR" altLang="en-US" sz="1600" b="1" spc="-8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금형관리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72" name="object 14">
            <a:extLst>
              <a:ext uri="{FF2B5EF4-FFF2-40B4-BE49-F238E27FC236}">
                <a16:creationId xmlns:a16="http://schemas.microsoft.com/office/drawing/2014/main" id="{7759E8B5-A2DA-4CE4-94CE-50675FEEC114}"/>
              </a:ext>
            </a:extLst>
          </p:cNvPr>
          <p:cNvSpPr txBox="1"/>
          <p:nvPr/>
        </p:nvSpPr>
        <p:spPr>
          <a:xfrm>
            <a:off x="5809215" y="4166620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10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현장운영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77" name="object 14">
            <a:extLst>
              <a:ext uri="{FF2B5EF4-FFF2-40B4-BE49-F238E27FC236}">
                <a16:creationId xmlns:a16="http://schemas.microsoft.com/office/drawing/2014/main" id="{668076B2-3DF5-4A8A-AC3D-F3D5078E2F74}"/>
              </a:ext>
            </a:extLst>
          </p:cNvPr>
          <p:cNvSpPr txBox="1"/>
          <p:nvPr/>
        </p:nvSpPr>
        <p:spPr>
          <a:xfrm>
            <a:off x="5809215" y="4732025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11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웹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83" name="object 14">
            <a:extLst>
              <a:ext uri="{FF2B5EF4-FFF2-40B4-BE49-F238E27FC236}">
                <a16:creationId xmlns:a16="http://schemas.microsoft.com/office/drawing/2014/main" id="{C5BAA339-DE40-45AE-9676-51A18E03EAC6}"/>
              </a:ext>
            </a:extLst>
          </p:cNvPr>
          <p:cNvSpPr txBox="1"/>
          <p:nvPr/>
        </p:nvSpPr>
        <p:spPr>
          <a:xfrm>
            <a:off x="2304015" y="1905000"/>
            <a:ext cx="3027286" cy="318196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altLang="ko-KR" sz="2000" b="1" dirty="0">
                <a:solidFill>
                  <a:srgbClr val="2C479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01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메인화면</a:t>
            </a:r>
            <a:endParaRPr sz="2000" b="1" dirty="0">
              <a:solidFill>
                <a:schemeClr val="tx1">
                  <a:lumMod val="85000"/>
                  <a:lumOff val="1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4" name="object 14">
            <a:extLst>
              <a:ext uri="{FF2B5EF4-FFF2-40B4-BE49-F238E27FC236}">
                <a16:creationId xmlns:a16="http://schemas.microsoft.com/office/drawing/2014/main" id="{73660A45-50C5-4D02-92C1-4B1839C5AF1D}"/>
              </a:ext>
            </a:extLst>
          </p:cNvPr>
          <p:cNvSpPr txBox="1"/>
          <p:nvPr/>
        </p:nvSpPr>
        <p:spPr>
          <a:xfrm>
            <a:off x="5791798" y="5358985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12 ERD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10</a:t>
              </a:r>
              <a:r>
                <a:rPr lang="en-US" altLang="ko-KR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현장운영</a:t>
              </a:r>
              <a:endPara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153961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# </a:t>
            </a:r>
            <a:r>
              <a:rPr lang="ko-KR" altLang="en-US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적재</a:t>
            </a:r>
            <a:r>
              <a:rPr lang="en-US" altLang="ko-KR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/</a:t>
            </a:r>
            <a:r>
              <a:rPr lang="ko-KR" altLang="en-US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소성 작업지시 현황 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메인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751189" y="1160686"/>
            <a:ext cx="2059623" cy="5482294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작업시작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/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종료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선택한 작업지시를 시작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/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종료한다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현장마감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선택한 작업지시를 </a:t>
            </a: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현장마감한다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작업지시 생성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작업지시를 생성하는 화면으로 이동한다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 할당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작업자를 할당하는 화면으로 이동한다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적재실적등록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적재실적을 등록하는 화면으로 이동한다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요입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/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요출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소성대차를 요입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/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요출하는 화면으로 이동한다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건조대차 비우기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건조대차를 비우는 화면으로 이동한다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공정조건 등록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공정조건을 등록하는 화면으로 이동한다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 측정값 등록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품질을 측정하는 화면으로 이동한다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기계 시작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/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종료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기계를 시작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/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종료하는 버튼이다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2" name="슬라이드 번호 개체 틀 61">
            <a:extLst>
              <a:ext uri="{FF2B5EF4-FFF2-40B4-BE49-F238E27FC236}">
                <a16:creationId xmlns:a16="http://schemas.microsoft.com/office/drawing/2014/main" id="{DB40C00A-A56F-4FFA-A6B2-6530292A620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4764767" y="6491284"/>
            <a:ext cx="376466" cy="307777"/>
          </a:xfrm>
        </p:spPr>
        <p:txBody>
          <a:bodyPr/>
          <a:lstStyle/>
          <a:p>
            <a:pPr marL="30956" algn="ctr">
              <a:spcBef>
                <a:spcPts val="33"/>
              </a:spcBef>
            </a:pPr>
            <a:fld id="{81D60167-4931-47E6-BA6A-407CBD079E47}" type="slidenum">
              <a:rPr lang="en-US" altLang="ko-KR" sz="2000" spc="12" smtClean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pPr marL="30956" algn="ctr">
                <a:spcBef>
                  <a:spcPts val="33"/>
                </a:spcBef>
              </a:pPr>
              <a:t>40</a:t>
            </a:fld>
            <a:endParaRPr lang="en-US" altLang="ko-KR" sz="2000" spc="12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pic>
        <p:nvPicPr>
          <p:cNvPr id="23" name="그림 22" descr="스크린샷이(가) 표시된 사진&#10;&#10;자동 생성된 설명">
            <a:extLst>
              <a:ext uri="{FF2B5EF4-FFF2-40B4-BE49-F238E27FC236}">
                <a16:creationId xmlns:a16="http://schemas.microsoft.com/office/drawing/2014/main" id="{DFFD94AC-1E19-44D9-894B-154CDE1C21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57" y="1828800"/>
            <a:ext cx="7463903" cy="377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89536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4484DE57-88DB-4AE9-B206-1BAB1980E436}"/>
              </a:ext>
            </a:extLst>
          </p:cNvPr>
          <p:cNvCxnSpPr>
            <a:cxnSpLocks/>
          </p:cNvCxnSpPr>
          <p:nvPr/>
        </p:nvCxnSpPr>
        <p:spPr>
          <a:xfrm flipH="1">
            <a:off x="734604" y="2822684"/>
            <a:ext cx="104647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71CF96C0-D894-4803-86E3-B5E3BB2A2129}"/>
              </a:ext>
            </a:extLst>
          </p:cNvPr>
          <p:cNvCxnSpPr>
            <a:cxnSpLocks/>
          </p:cNvCxnSpPr>
          <p:nvPr/>
        </p:nvCxnSpPr>
        <p:spPr>
          <a:xfrm>
            <a:off x="762000" y="2739451"/>
            <a:ext cx="0" cy="75496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1901026-3562-47DF-A031-7C59953AAEEE}"/>
              </a:ext>
            </a:extLst>
          </p:cNvPr>
          <p:cNvCxnSpPr>
            <a:cxnSpLocks/>
          </p:cNvCxnSpPr>
          <p:nvPr/>
        </p:nvCxnSpPr>
        <p:spPr>
          <a:xfrm>
            <a:off x="6903084" y="3467100"/>
            <a:ext cx="0" cy="24765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11A8E625-ABC3-4CC9-89C4-984EE5C00F26}"/>
              </a:ext>
            </a:extLst>
          </p:cNvPr>
          <p:cNvCxnSpPr>
            <a:cxnSpLocks/>
          </p:cNvCxnSpPr>
          <p:nvPr/>
        </p:nvCxnSpPr>
        <p:spPr>
          <a:xfrm>
            <a:off x="762000" y="3471558"/>
            <a:ext cx="605505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10</a:t>
              </a:r>
              <a:r>
                <a:rPr lang="en-US" altLang="ko-KR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현장운영</a:t>
              </a:r>
              <a:endPara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153961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# </a:t>
            </a:r>
            <a:r>
              <a:rPr lang="ko-KR" altLang="en-US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포장 </a:t>
            </a:r>
            <a:r>
              <a:rPr lang="en-US" altLang="ko-KR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Process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포장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Process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751189" y="1160686"/>
            <a:ext cx="2059623" cy="1270308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적재</a:t>
            </a:r>
            <a:r>
              <a:rPr lang="en-US" altLang="ko-KR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/ </a:t>
            </a:r>
            <a:r>
              <a:rPr lang="ko-KR" altLang="en-US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소성에서 생산한 제품을 담은 대차를 </a:t>
            </a: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가져와 포장한 후 입고하고 작업을 종료</a:t>
            </a: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하는 프로세스 입니다</a:t>
            </a:r>
            <a:r>
              <a:rPr lang="en-US" altLang="ko-KR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.</a:t>
            </a:r>
            <a:r>
              <a:rPr lang="ko-KR" altLang="en-US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 </a:t>
            </a: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2" name="슬라이드 번호 개체 틀 61">
            <a:extLst>
              <a:ext uri="{FF2B5EF4-FFF2-40B4-BE49-F238E27FC236}">
                <a16:creationId xmlns:a16="http://schemas.microsoft.com/office/drawing/2014/main" id="{DB40C00A-A56F-4FFA-A6B2-6530292A620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4764767" y="6491284"/>
            <a:ext cx="376466" cy="307777"/>
          </a:xfrm>
        </p:spPr>
        <p:txBody>
          <a:bodyPr/>
          <a:lstStyle/>
          <a:p>
            <a:pPr marL="30956" algn="ctr">
              <a:spcBef>
                <a:spcPts val="33"/>
              </a:spcBef>
            </a:pPr>
            <a:fld id="{81D60167-4931-47E6-BA6A-407CBD079E47}" type="slidenum">
              <a:rPr lang="en-US" altLang="ko-KR" sz="2000" spc="12" smtClean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pPr marL="30956" algn="ctr">
                <a:spcBef>
                  <a:spcPts val="33"/>
                </a:spcBef>
              </a:pPr>
              <a:t>41</a:t>
            </a:fld>
            <a:endParaRPr lang="en-US" altLang="ko-KR" sz="2000" spc="12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CBF288B-1E6B-45A5-97A7-BF2C02ED86EE}"/>
              </a:ext>
            </a:extLst>
          </p:cNvPr>
          <p:cNvSpPr/>
          <p:nvPr/>
        </p:nvSpPr>
        <p:spPr>
          <a:xfrm>
            <a:off x="2337915" y="320045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팔레트 생성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E1A39F1-F395-4390-9DB7-5A397D69FFAF}"/>
              </a:ext>
            </a:extLst>
          </p:cNvPr>
          <p:cNvSpPr/>
          <p:nvPr/>
        </p:nvSpPr>
        <p:spPr>
          <a:xfrm>
            <a:off x="6440091" y="4523057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 종료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08F35B4-87E7-4CF5-B754-8261BE800BBC}"/>
              </a:ext>
            </a:extLst>
          </p:cNvPr>
          <p:cNvSpPr/>
          <p:nvPr/>
        </p:nvSpPr>
        <p:spPr>
          <a:xfrm>
            <a:off x="6440091" y="3180877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 측정값</a:t>
            </a:r>
            <a:endParaRPr lang="en-US" altLang="ko-KR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등록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CAE61B1-E95D-4991-ACD4-3DAA1AE323E1}"/>
              </a:ext>
            </a:extLst>
          </p:cNvPr>
          <p:cNvSpPr/>
          <p:nvPr/>
        </p:nvSpPr>
        <p:spPr>
          <a:xfrm>
            <a:off x="317245" y="320045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 할당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59E0B7BD-06F0-47D4-9468-07C307539DD2}"/>
              </a:ext>
            </a:extLst>
          </p:cNvPr>
          <p:cNvSpPr/>
          <p:nvPr/>
        </p:nvSpPr>
        <p:spPr>
          <a:xfrm>
            <a:off x="6440091" y="3853732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건조대차 로딩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87C9F14B-BEA6-44EE-830B-7854A88CCE7D}"/>
              </a:ext>
            </a:extLst>
          </p:cNvPr>
          <p:cNvSpPr/>
          <p:nvPr/>
        </p:nvSpPr>
        <p:spPr>
          <a:xfrm>
            <a:off x="6452571" y="5192382"/>
            <a:ext cx="90192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현장 마감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F13E4A7-1BCE-467A-839A-D04184025AB7}"/>
              </a:ext>
            </a:extLst>
          </p:cNvPr>
          <p:cNvSpPr/>
          <p:nvPr/>
        </p:nvSpPr>
        <p:spPr>
          <a:xfrm>
            <a:off x="1323881" y="320045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 시작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4DE80D8-B26F-4735-AE02-6B680E77C0B3}"/>
              </a:ext>
            </a:extLst>
          </p:cNvPr>
          <p:cNvSpPr/>
          <p:nvPr/>
        </p:nvSpPr>
        <p:spPr>
          <a:xfrm>
            <a:off x="317245" y="2551585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포장 작업지시</a:t>
            </a:r>
            <a:endParaRPr lang="en-US" altLang="ko-KR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생성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6A60395-3699-4BC6-A314-24D9E08AA6F4}"/>
              </a:ext>
            </a:extLst>
          </p:cNvPr>
          <p:cNvSpPr txBox="1"/>
          <p:nvPr/>
        </p:nvSpPr>
        <p:spPr>
          <a:xfrm>
            <a:off x="1209018" y="2348408"/>
            <a:ext cx="11358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적재</a:t>
            </a:r>
            <a:r>
              <a:rPr lang="en-US" altLang="ko-KR" sz="11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/ </a:t>
            </a:r>
            <a:r>
              <a:rPr lang="ko-KR" altLang="en-US" sz="11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소성 작업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998E99-C32A-4023-84CC-702A741DAE8C}"/>
              </a:ext>
            </a:extLst>
          </p:cNvPr>
          <p:cNvSpPr txBox="1"/>
          <p:nvPr/>
        </p:nvSpPr>
        <p:spPr>
          <a:xfrm>
            <a:off x="5667221" y="3653996"/>
            <a:ext cx="2285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Y</a:t>
            </a:r>
            <a:endParaRPr lang="ko-KR" altLang="en-US" sz="1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1B1D723-5CFE-4E3F-ADF1-64CCB9C1A219}"/>
              </a:ext>
            </a:extLst>
          </p:cNvPr>
          <p:cNvSpPr txBox="1"/>
          <p:nvPr/>
        </p:nvSpPr>
        <p:spPr>
          <a:xfrm>
            <a:off x="6204850" y="3429000"/>
            <a:ext cx="2285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N</a:t>
            </a:r>
            <a:endParaRPr lang="ko-KR" altLang="en-US" sz="1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D24E5FAE-4496-4554-9CFF-44BF7173A635}"/>
              </a:ext>
            </a:extLst>
          </p:cNvPr>
          <p:cNvGrpSpPr/>
          <p:nvPr/>
        </p:nvGrpSpPr>
        <p:grpSpPr>
          <a:xfrm>
            <a:off x="5446000" y="3200400"/>
            <a:ext cx="920775" cy="533400"/>
            <a:chOff x="5403825" y="3200400"/>
            <a:chExt cx="920775" cy="533400"/>
          </a:xfrm>
        </p:grpSpPr>
        <p:sp>
          <p:nvSpPr>
            <p:cNvPr id="12" name="순서도: 판단 11">
              <a:extLst>
                <a:ext uri="{FF2B5EF4-FFF2-40B4-BE49-F238E27FC236}">
                  <a16:creationId xmlns:a16="http://schemas.microsoft.com/office/drawing/2014/main" id="{2BA2DF33-30EB-49BC-B439-96C5C20533D1}"/>
                </a:ext>
              </a:extLst>
            </p:cNvPr>
            <p:cNvSpPr/>
            <p:nvPr/>
          </p:nvSpPr>
          <p:spPr>
            <a:xfrm>
              <a:off x="5403825" y="3200400"/>
              <a:ext cx="920775" cy="533400"/>
            </a:xfrm>
            <a:prstGeom prst="flowChartDecision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0BA7502D-3BAC-417A-9B7A-18F9720ECC48}"/>
                </a:ext>
              </a:extLst>
            </p:cNvPr>
            <p:cNvSpPr txBox="1"/>
            <p:nvPr/>
          </p:nvSpPr>
          <p:spPr>
            <a:xfrm>
              <a:off x="5632804" y="3269736"/>
              <a:ext cx="59009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팔레트 부족</a:t>
              </a:r>
              <a:r>
                <a:rPr lang="en-US" altLang="ko-KR" sz="100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?</a:t>
              </a:r>
              <a:endPara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1A308709-563A-4C35-AADF-900797B305DD}"/>
              </a:ext>
            </a:extLst>
          </p:cNvPr>
          <p:cNvSpPr/>
          <p:nvPr/>
        </p:nvSpPr>
        <p:spPr>
          <a:xfrm>
            <a:off x="1323881" y="2551585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소성대차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5866983-771F-47CF-9F2E-3D5B6AD69988}"/>
              </a:ext>
            </a:extLst>
          </p:cNvPr>
          <p:cNvSpPr/>
          <p:nvPr/>
        </p:nvSpPr>
        <p:spPr>
          <a:xfrm>
            <a:off x="4400515" y="3187592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언로딩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4309E1D9-1461-4BCD-8E7E-F97AA5ADA176}"/>
              </a:ext>
            </a:extLst>
          </p:cNvPr>
          <p:cNvSpPr/>
          <p:nvPr/>
        </p:nvSpPr>
        <p:spPr>
          <a:xfrm>
            <a:off x="3356982" y="3187592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팔레트 재발행</a:t>
            </a:r>
          </a:p>
        </p:txBody>
      </p: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1966FA41-A40A-444D-8FBB-34BF709C3A85}"/>
              </a:ext>
            </a:extLst>
          </p:cNvPr>
          <p:cNvCxnSpPr>
            <a:stCxn id="12" idx="2"/>
            <a:endCxn id="2" idx="2"/>
          </p:cNvCxnSpPr>
          <p:nvPr/>
        </p:nvCxnSpPr>
        <p:spPr>
          <a:xfrm rot="5400000">
            <a:off x="4350723" y="2178193"/>
            <a:ext cx="58" cy="3111273"/>
          </a:xfrm>
          <a:prstGeom prst="bentConnector3">
            <a:avLst>
              <a:gd name="adj1" fmla="val 646048276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989095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10</a:t>
              </a:r>
              <a:r>
                <a:rPr lang="en-US" altLang="ko-KR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현장운영</a:t>
              </a:r>
              <a:endPara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153961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# </a:t>
            </a:r>
            <a:r>
              <a:rPr lang="ko-KR" altLang="en-US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포장 작업지시 현황 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메인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751189" y="1160686"/>
            <a:ext cx="2059623" cy="5636183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작업시작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/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종료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선택한 작업지시를 시작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/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종료한다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현장마감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선택한 작업지시를 </a:t>
            </a: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현장마감한다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작업지시 생성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작업지시를 생성하는 화면으로 이동한다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 할당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작업자를 할당하는 화면으로 이동한다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팔래트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생성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팔레트를 생성하는 화면으로 이동한다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팔레트 바코드 재발행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팔레트 바코드를 </a:t>
            </a: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재발행하는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화면으로 이동한다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입고등록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입고하는 화면으로 이동한다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언로딩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소성대차를 </a:t>
            </a: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언로딩하는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화면으로 이동한다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 측정값 등록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품질을 측정하는 화면으로 이동한다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기계 시작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/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종료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기계를 시작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/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종료하는 버튼이다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2" name="슬라이드 번호 개체 틀 61">
            <a:extLst>
              <a:ext uri="{FF2B5EF4-FFF2-40B4-BE49-F238E27FC236}">
                <a16:creationId xmlns:a16="http://schemas.microsoft.com/office/drawing/2014/main" id="{DB40C00A-A56F-4FFA-A6B2-6530292A620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4764767" y="6491284"/>
            <a:ext cx="376466" cy="307777"/>
          </a:xfrm>
        </p:spPr>
        <p:txBody>
          <a:bodyPr/>
          <a:lstStyle/>
          <a:p>
            <a:pPr marL="30956" algn="ctr">
              <a:spcBef>
                <a:spcPts val="33"/>
              </a:spcBef>
            </a:pPr>
            <a:fld id="{81D60167-4931-47E6-BA6A-407CBD079E47}" type="slidenum">
              <a:rPr lang="en-US" altLang="ko-KR" sz="2000" spc="12" smtClean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pPr marL="30956" algn="ctr">
                <a:spcBef>
                  <a:spcPts val="33"/>
                </a:spcBef>
              </a:pPr>
              <a:t>42</a:t>
            </a:fld>
            <a:endParaRPr lang="en-US" altLang="ko-KR" sz="2000" spc="12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pic>
        <p:nvPicPr>
          <p:cNvPr id="23" name="그림 22" descr="스크린샷이(가) 표시된 사진&#10;&#10;자동 생성된 설명">
            <a:extLst>
              <a:ext uri="{FF2B5EF4-FFF2-40B4-BE49-F238E27FC236}">
                <a16:creationId xmlns:a16="http://schemas.microsoft.com/office/drawing/2014/main" id="{811A1383-706B-4D61-A767-DE4219BEFA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57" y="1828800"/>
            <a:ext cx="7463903" cy="377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38607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10</a:t>
              </a:r>
              <a:r>
                <a:rPr lang="en-US" altLang="ko-KR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현장운영</a:t>
              </a:r>
              <a:endPara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153961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# </a:t>
            </a:r>
            <a:r>
              <a:rPr lang="ko-KR" altLang="en-US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성형 생산 대차 선택 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현황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 </a:t>
            </a:r>
            <a:r>
              <a:rPr lang="ko-KR" altLang="en-US" sz="1200" spc="-37" dirty="0" err="1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건조대차로딩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751189" y="1160686"/>
            <a:ext cx="2059623" cy="4366604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작업시작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/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종료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선택한 작업지시를 시작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/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종료한다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현장마감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선택한 작업지시를 </a:t>
            </a: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현장마감한다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건조 대차 로딩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건조 대차를 </a:t>
            </a: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로딩하는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화면으로 이동한다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 할당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작업자를 할당하는 화면으로 이동한다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금형 장착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/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탈착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금형을 장착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/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탈착하는 화면으로 이동한다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공정조건 등록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공정조건을 등록하는 화면으로 이동한다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 측정값 등록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품질을 측정하는 화면으로 이동한다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2" name="슬라이드 번호 개체 틀 61">
            <a:extLst>
              <a:ext uri="{FF2B5EF4-FFF2-40B4-BE49-F238E27FC236}">
                <a16:creationId xmlns:a16="http://schemas.microsoft.com/office/drawing/2014/main" id="{DB40C00A-A56F-4FFA-A6B2-6530292A620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4764767" y="6491284"/>
            <a:ext cx="376466" cy="307777"/>
          </a:xfrm>
        </p:spPr>
        <p:txBody>
          <a:bodyPr/>
          <a:lstStyle/>
          <a:p>
            <a:pPr marL="30956" algn="ctr">
              <a:spcBef>
                <a:spcPts val="33"/>
              </a:spcBef>
            </a:pPr>
            <a:fld id="{81D60167-4931-47E6-BA6A-407CBD079E47}" type="slidenum">
              <a:rPr lang="en-US" altLang="ko-KR" sz="2000" spc="12" smtClean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pPr marL="30956" algn="ctr">
                <a:spcBef>
                  <a:spcPts val="33"/>
                </a:spcBef>
              </a:pPr>
              <a:t>43</a:t>
            </a:fld>
            <a:endParaRPr lang="en-US" altLang="ko-KR" sz="2000" spc="12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pic>
        <p:nvPicPr>
          <p:cNvPr id="26" name="그림 25" descr="스크린샷이(가) 표시된 사진&#10;&#10;자동 생성된 설명">
            <a:extLst>
              <a:ext uri="{FF2B5EF4-FFF2-40B4-BE49-F238E27FC236}">
                <a16:creationId xmlns:a16="http://schemas.microsoft.com/office/drawing/2014/main" id="{DCF1DAF9-0559-4B6E-9175-8293D7D1CC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57" y="1828800"/>
            <a:ext cx="7463903" cy="377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89072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10</a:t>
              </a:r>
              <a:r>
                <a:rPr lang="en-US" altLang="ko-KR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현장운영</a:t>
              </a:r>
              <a:endPara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153961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# </a:t>
            </a:r>
            <a:r>
              <a:rPr lang="ko-KR" altLang="en-US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작업지시 현황 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메인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751189" y="1160686"/>
            <a:ext cx="2059623" cy="4366604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작업시작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/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종료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선택한 작업지시를 시작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/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종료한다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현장마감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선택한 작업지시를 </a:t>
            </a: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현장마감한다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건조 대차 로딩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건조 대차를 </a:t>
            </a: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로딩하는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화면으로 이동한다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 할당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작업자를 할당하는 화면으로 이동한다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금형 장착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/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탈착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금형을 장착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/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탈착하는 화면으로 이동한다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공정조건 등록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공정조건을 등록하는 화면으로 이동한다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 측정값 등록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품질을 측정하는 화면으로 이동한다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2" name="슬라이드 번호 개체 틀 61">
            <a:extLst>
              <a:ext uri="{FF2B5EF4-FFF2-40B4-BE49-F238E27FC236}">
                <a16:creationId xmlns:a16="http://schemas.microsoft.com/office/drawing/2014/main" id="{DB40C00A-A56F-4FFA-A6B2-6530292A620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4764767" y="6491284"/>
            <a:ext cx="376466" cy="307777"/>
          </a:xfrm>
        </p:spPr>
        <p:txBody>
          <a:bodyPr/>
          <a:lstStyle/>
          <a:p>
            <a:pPr marL="30956" algn="ctr">
              <a:spcBef>
                <a:spcPts val="33"/>
              </a:spcBef>
            </a:pPr>
            <a:fld id="{81D60167-4931-47E6-BA6A-407CBD079E47}" type="slidenum">
              <a:rPr lang="en-US" altLang="ko-KR" sz="2000" spc="12" smtClean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pPr marL="30956" algn="ctr">
                <a:spcBef>
                  <a:spcPts val="33"/>
                </a:spcBef>
              </a:pPr>
              <a:t>44</a:t>
            </a:fld>
            <a:endParaRPr lang="en-US" altLang="ko-KR" sz="2000" spc="12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pic>
        <p:nvPicPr>
          <p:cNvPr id="23" name="그림 22" descr="스크린샷이(가) 표시된 사진&#10;&#10;자동 생성된 설명">
            <a:extLst>
              <a:ext uri="{FF2B5EF4-FFF2-40B4-BE49-F238E27FC236}">
                <a16:creationId xmlns:a16="http://schemas.microsoft.com/office/drawing/2014/main" id="{5B79821F-5485-4B4B-8026-3552522A73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57" y="1828800"/>
            <a:ext cx="7463903" cy="377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79154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10</a:t>
              </a:r>
              <a:r>
                <a:rPr lang="en-US" altLang="ko-KR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현장운영</a:t>
              </a:r>
              <a:endPara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153961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# </a:t>
            </a:r>
            <a:r>
              <a:rPr lang="ko-KR" altLang="en-US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작업지시 현황 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메인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751189" y="1160686"/>
            <a:ext cx="2059623" cy="4366604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작업시작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/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종료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선택한 작업지시를 시작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/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종료한다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현장마감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선택한 작업지시를 </a:t>
            </a: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현장마감한다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건조 대차 로딩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건조 대차를 </a:t>
            </a: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로딩하는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화면으로 이동한다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 할당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작업자를 할당하는 화면으로 이동한다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금형 장착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/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탈착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금형을 장착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/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탈착하는 화면으로 이동한다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공정조건 등록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공정조건을 등록하는 화면으로 이동한다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 측정값 등록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품질을 측정하는 화면으로 이동한다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2" name="슬라이드 번호 개체 틀 61">
            <a:extLst>
              <a:ext uri="{FF2B5EF4-FFF2-40B4-BE49-F238E27FC236}">
                <a16:creationId xmlns:a16="http://schemas.microsoft.com/office/drawing/2014/main" id="{DB40C00A-A56F-4FFA-A6B2-6530292A620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4764767" y="6491284"/>
            <a:ext cx="376466" cy="307777"/>
          </a:xfrm>
        </p:spPr>
        <p:txBody>
          <a:bodyPr/>
          <a:lstStyle/>
          <a:p>
            <a:pPr marL="30956" algn="ctr">
              <a:spcBef>
                <a:spcPts val="33"/>
              </a:spcBef>
            </a:pPr>
            <a:fld id="{81D60167-4931-47E6-BA6A-407CBD079E47}" type="slidenum">
              <a:rPr lang="en-US" altLang="ko-KR" sz="2000" spc="12" smtClean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pPr marL="30956" algn="ctr">
                <a:spcBef>
                  <a:spcPts val="33"/>
                </a:spcBef>
              </a:pPr>
              <a:t>45</a:t>
            </a:fld>
            <a:endParaRPr lang="en-US" altLang="ko-KR" sz="2000" spc="12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pic>
        <p:nvPicPr>
          <p:cNvPr id="23" name="그림 22" descr="스크린샷이(가) 표시된 사진&#10;&#10;자동 생성된 설명">
            <a:extLst>
              <a:ext uri="{FF2B5EF4-FFF2-40B4-BE49-F238E27FC236}">
                <a16:creationId xmlns:a16="http://schemas.microsoft.com/office/drawing/2014/main" id="{D0B19ECA-8774-4E44-87D1-9BBD5313DD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57" y="1828800"/>
            <a:ext cx="7463903" cy="377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85956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10</a:t>
              </a:r>
              <a:r>
                <a:rPr lang="en-US" altLang="ko-KR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현장운영</a:t>
              </a:r>
              <a:endPara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153961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# </a:t>
            </a:r>
            <a:r>
              <a:rPr lang="ko-KR" altLang="en-US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작업지시 현황 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메인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751189" y="1160686"/>
            <a:ext cx="2059623" cy="4366604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작업시작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/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종료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선택한 작업지시를 시작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/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종료한다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현장마감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선택한 작업지시를 </a:t>
            </a: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현장마감한다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건조 대차 로딩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건조 대차를 </a:t>
            </a: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로딩하는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화면으로 이동한다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 할당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작업자를 할당하는 화면으로 이동한다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금형 장착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/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탈착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금형을 장착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/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탈착하는 화면으로 이동한다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공정조건 등록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공정조건을 등록하는 화면으로 이동한다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 측정값 등록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품질을 측정하는 화면으로 이동한다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2" name="슬라이드 번호 개체 틀 61">
            <a:extLst>
              <a:ext uri="{FF2B5EF4-FFF2-40B4-BE49-F238E27FC236}">
                <a16:creationId xmlns:a16="http://schemas.microsoft.com/office/drawing/2014/main" id="{DB40C00A-A56F-4FFA-A6B2-6530292A620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4764767" y="6491284"/>
            <a:ext cx="376466" cy="307777"/>
          </a:xfrm>
        </p:spPr>
        <p:txBody>
          <a:bodyPr/>
          <a:lstStyle/>
          <a:p>
            <a:pPr marL="30956" algn="ctr">
              <a:spcBef>
                <a:spcPts val="33"/>
              </a:spcBef>
            </a:pPr>
            <a:fld id="{81D60167-4931-47E6-BA6A-407CBD079E47}" type="slidenum">
              <a:rPr lang="en-US" altLang="ko-KR" sz="2000" spc="12" smtClean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pPr marL="30956" algn="ctr">
                <a:spcBef>
                  <a:spcPts val="33"/>
                </a:spcBef>
              </a:pPr>
              <a:t>46</a:t>
            </a:fld>
            <a:endParaRPr lang="en-US" altLang="ko-KR" sz="2000" spc="12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pic>
        <p:nvPicPr>
          <p:cNvPr id="23" name="그림 22" descr="스크린샷이(가) 표시된 사진&#10;&#10;자동 생성된 설명">
            <a:extLst>
              <a:ext uri="{FF2B5EF4-FFF2-40B4-BE49-F238E27FC236}">
                <a16:creationId xmlns:a16="http://schemas.microsoft.com/office/drawing/2014/main" id="{8CE0E456-2611-4B50-961F-A2A250067B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57" y="1828800"/>
            <a:ext cx="7463903" cy="377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81957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10</a:t>
              </a:r>
              <a:r>
                <a:rPr lang="en-US" altLang="ko-KR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현장운영</a:t>
              </a:r>
              <a:endPara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153961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# </a:t>
            </a:r>
            <a:r>
              <a:rPr lang="ko-KR" altLang="en-US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작업지시 현황 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메인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751189" y="1160686"/>
            <a:ext cx="2059623" cy="4366604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작업시작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/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종료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선택한 작업지시를 시작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/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종료한다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현장마감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선택한 작업지시를 </a:t>
            </a: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현장마감한다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건조 대차 로딩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건조 대차를 </a:t>
            </a: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로딩하는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화면으로 이동한다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 할당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작업자를 할당하는 화면으로 이동한다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금형 장착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/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탈착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금형을 장착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/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탈착하는 화면으로 이동한다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공정조건 등록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공정조건을 등록하는 화면으로 이동한다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 측정값 등록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품질을 측정하는 화면으로 이동한다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2" name="슬라이드 번호 개체 틀 61">
            <a:extLst>
              <a:ext uri="{FF2B5EF4-FFF2-40B4-BE49-F238E27FC236}">
                <a16:creationId xmlns:a16="http://schemas.microsoft.com/office/drawing/2014/main" id="{DB40C00A-A56F-4FFA-A6B2-6530292A620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4764767" y="6491284"/>
            <a:ext cx="376466" cy="307777"/>
          </a:xfrm>
        </p:spPr>
        <p:txBody>
          <a:bodyPr/>
          <a:lstStyle/>
          <a:p>
            <a:pPr marL="30956" algn="ctr">
              <a:spcBef>
                <a:spcPts val="33"/>
              </a:spcBef>
            </a:pPr>
            <a:fld id="{81D60167-4931-47E6-BA6A-407CBD079E47}" type="slidenum">
              <a:rPr lang="en-US" altLang="ko-KR" sz="2000" spc="12" smtClean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pPr marL="30956" algn="ctr">
                <a:spcBef>
                  <a:spcPts val="33"/>
                </a:spcBef>
              </a:pPr>
              <a:t>47</a:t>
            </a:fld>
            <a:endParaRPr lang="en-US" altLang="ko-KR" sz="2000" spc="12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pic>
        <p:nvPicPr>
          <p:cNvPr id="23" name="그림 22" descr="스크린샷이(가) 표시된 사진&#10;&#10;자동 생성된 설명">
            <a:extLst>
              <a:ext uri="{FF2B5EF4-FFF2-40B4-BE49-F238E27FC236}">
                <a16:creationId xmlns:a16="http://schemas.microsoft.com/office/drawing/2014/main" id="{5BC31584-9147-4884-9BBE-AFF1B12388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57" y="1828800"/>
            <a:ext cx="7463903" cy="377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67591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10</a:t>
              </a:r>
              <a:r>
                <a:rPr lang="en-US" altLang="ko-KR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현장운영</a:t>
              </a:r>
              <a:endPara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153961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# </a:t>
            </a:r>
            <a:r>
              <a:rPr lang="ko-KR" altLang="en-US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작업지시 현황 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메인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751189" y="1160686"/>
            <a:ext cx="2059623" cy="4366604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작업시작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/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종료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선택한 작업지시를 시작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/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종료한다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현장마감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선택한 작업지시를 </a:t>
            </a: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현장마감한다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건조 대차 로딩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건조 대차를 </a:t>
            </a: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로딩하는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화면으로 이동한다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 할당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작업자를 할당하는 화면으로 이동한다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금형 장착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/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탈착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금형을 장착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/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탈착하는 화면으로 이동한다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공정조건 등록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공정조건을 등록하는 화면으로 이동한다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 측정값 등록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품질을 측정하는 화면으로 이동한다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2" name="슬라이드 번호 개체 틀 61">
            <a:extLst>
              <a:ext uri="{FF2B5EF4-FFF2-40B4-BE49-F238E27FC236}">
                <a16:creationId xmlns:a16="http://schemas.microsoft.com/office/drawing/2014/main" id="{DB40C00A-A56F-4FFA-A6B2-6530292A620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4764767" y="6491284"/>
            <a:ext cx="376466" cy="307777"/>
          </a:xfrm>
        </p:spPr>
        <p:txBody>
          <a:bodyPr/>
          <a:lstStyle/>
          <a:p>
            <a:pPr marL="30956" algn="ctr">
              <a:spcBef>
                <a:spcPts val="33"/>
              </a:spcBef>
            </a:pPr>
            <a:fld id="{81D60167-4931-47E6-BA6A-407CBD079E47}" type="slidenum">
              <a:rPr lang="en-US" altLang="ko-KR" sz="2000" spc="12" smtClean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pPr marL="30956" algn="ctr">
                <a:spcBef>
                  <a:spcPts val="33"/>
                </a:spcBef>
              </a:pPr>
              <a:t>48</a:t>
            </a:fld>
            <a:endParaRPr lang="en-US" altLang="ko-KR" sz="2000" spc="12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pic>
        <p:nvPicPr>
          <p:cNvPr id="23" name="그림 22" descr="스크린샷이(가) 표시된 사진&#10;&#10;자동 생성된 설명">
            <a:extLst>
              <a:ext uri="{FF2B5EF4-FFF2-40B4-BE49-F238E27FC236}">
                <a16:creationId xmlns:a16="http://schemas.microsoft.com/office/drawing/2014/main" id="{09DD17B5-C170-4B41-AE69-16712D39F0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57" y="1828800"/>
            <a:ext cx="7463903" cy="377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098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10</a:t>
              </a:r>
              <a:r>
                <a:rPr lang="en-US" altLang="ko-KR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현장운영</a:t>
              </a:r>
              <a:endPara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153961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# </a:t>
            </a:r>
            <a:r>
              <a:rPr lang="ko-KR" altLang="en-US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작업지시 현황 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메인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751189" y="1160686"/>
            <a:ext cx="2059623" cy="4366604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작업시작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/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종료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선택한 작업지시를 시작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/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종료한다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현장마감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선택한 작업지시를 </a:t>
            </a: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현장마감한다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건조 대차 로딩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건조 대차를 </a:t>
            </a: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로딩하는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화면으로 이동한다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 할당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작업자를 할당하는 화면으로 이동한다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금형 장착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/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탈착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금형을 장착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/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탈착하는 화면으로 이동한다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공정조건 등록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공정조건을 등록하는 화면으로 이동한다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 측정값 등록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품질을 측정하는 화면으로 이동한다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2" name="슬라이드 번호 개체 틀 61">
            <a:extLst>
              <a:ext uri="{FF2B5EF4-FFF2-40B4-BE49-F238E27FC236}">
                <a16:creationId xmlns:a16="http://schemas.microsoft.com/office/drawing/2014/main" id="{DB40C00A-A56F-4FFA-A6B2-6530292A620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4764767" y="6491284"/>
            <a:ext cx="376466" cy="307777"/>
          </a:xfrm>
        </p:spPr>
        <p:txBody>
          <a:bodyPr/>
          <a:lstStyle/>
          <a:p>
            <a:pPr marL="30956" algn="ctr">
              <a:spcBef>
                <a:spcPts val="33"/>
              </a:spcBef>
            </a:pPr>
            <a:fld id="{81D60167-4931-47E6-BA6A-407CBD079E47}" type="slidenum">
              <a:rPr lang="en-US" altLang="ko-KR" sz="2000" spc="12" smtClean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pPr marL="30956" algn="ctr">
                <a:spcBef>
                  <a:spcPts val="33"/>
                </a:spcBef>
              </a:pPr>
              <a:t>49</a:t>
            </a:fld>
            <a:endParaRPr lang="en-US" altLang="ko-KR" sz="2000" spc="12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pic>
        <p:nvPicPr>
          <p:cNvPr id="23" name="그림 22" descr="스크린샷이(가) 표시된 사진&#10;&#10;자동 생성된 설명">
            <a:extLst>
              <a:ext uri="{FF2B5EF4-FFF2-40B4-BE49-F238E27FC236}">
                <a16:creationId xmlns:a16="http://schemas.microsoft.com/office/drawing/2014/main" id="{03C42922-D065-4E7C-8E89-814A5CAC4A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57" y="1828800"/>
            <a:ext cx="7463903" cy="377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0782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id="{E83C6F55-D9A7-4B53-A9D3-81F6AD898B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32" name="object 14">
            <a:extLst>
              <a:ext uri="{FF2B5EF4-FFF2-40B4-BE49-F238E27FC236}">
                <a16:creationId xmlns:a16="http://schemas.microsoft.com/office/drawing/2014/main" id="{8D814BBE-C394-45A3-9FDB-9086C7257757}"/>
              </a:ext>
            </a:extLst>
          </p:cNvPr>
          <p:cNvSpPr txBox="1"/>
          <p:nvPr/>
        </p:nvSpPr>
        <p:spPr>
          <a:xfrm>
            <a:off x="2304015" y="2470405"/>
            <a:ext cx="3027286" cy="318196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altLang="ko-KR" sz="2000" b="1" dirty="0">
                <a:solidFill>
                  <a:srgbClr val="2C479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02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시스템관리</a:t>
            </a:r>
            <a:endParaRPr sz="2000" b="1" dirty="0">
              <a:solidFill>
                <a:schemeClr val="tx1">
                  <a:lumMod val="85000"/>
                  <a:lumOff val="1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7" name="object 14">
            <a:extLst>
              <a:ext uri="{FF2B5EF4-FFF2-40B4-BE49-F238E27FC236}">
                <a16:creationId xmlns:a16="http://schemas.microsoft.com/office/drawing/2014/main" id="{178B2091-006E-408E-B5BB-E5CC7AE73E6B}"/>
              </a:ext>
            </a:extLst>
          </p:cNvPr>
          <p:cNvSpPr txBox="1"/>
          <p:nvPr/>
        </p:nvSpPr>
        <p:spPr>
          <a:xfrm>
            <a:off x="2304015" y="3035810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3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기준정보관리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2" name="object 14">
            <a:extLst>
              <a:ext uri="{FF2B5EF4-FFF2-40B4-BE49-F238E27FC236}">
                <a16:creationId xmlns:a16="http://schemas.microsoft.com/office/drawing/2014/main" id="{EE3B9541-9D4D-48B0-99EA-2598F4829F95}"/>
              </a:ext>
            </a:extLst>
          </p:cNvPr>
          <p:cNvSpPr txBox="1"/>
          <p:nvPr/>
        </p:nvSpPr>
        <p:spPr>
          <a:xfrm>
            <a:off x="2304015" y="3601216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4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작업지시관리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7" name="object 14">
            <a:extLst>
              <a:ext uri="{FF2B5EF4-FFF2-40B4-BE49-F238E27FC236}">
                <a16:creationId xmlns:a16="http://schemas.microsoft.com/office/drawing/2014/main" id="{E5A4E7A6-B017-42FD-B963-E2A8DE5442FD}"/>
              </a:ext>
            </a:extLst>
          </p:cNvPr>
          <p:cNvSpPr txBox="1"/>
          <p:nvPr/>
        </p:nvSpPr>
        <p:spPr>
          <a:xfrm>
            <a:off x="2304015" y="4166621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5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실적관리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52" name="object 14">
            <a:extLst>
              <a:ext uri="{FF2B5EF4-FFF2-40B4-BE49-F238E27FC236}">
                <a16:creationId xmlns:a16="http://schemas.microsoft.com/office/drawing/2014/main" id="{22E86203-82ED-4E09-8BC3-D3786A7BE5E5}"/>
              </a:ext>
            </a:extLst>
          </p:cNvPr>
          <p:cNvSpPr txBox="1"/>
          <p:nvPr/>
        </p:nvSpPr>
        <p:spPr>
          <a:xfrm>
            <a:off x="5809215" y="1905000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6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57" name="object 14">
            <a:extLst>
              <a:ext uri="{FF2B5EF4-FFF2-40B4-BE49-F238E27FC236}">
                <a16:creationId xmlns:a16="http://schemas.microsoft.com/office/drawing/2014/main" id="{2649E2C7-A62F-4EC8-97BD-16E73DDFE488}"/>
              </a:ext>
            </a:extLst>
          </p:cNvPr>
          <p:cNvSpPr txBox="1"/>
          <p:nvPr/>
        </p:nvSpPr>
        <p:spPr>
          <a:xfrm>
            <a:off x="5809215" y="2470405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7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일지관리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2" name="object 14">
            <a:extLst>
              <a:ext uri="{FF2B5EF4-FFF2-40B4-BE49-F238E27FC236}">
                <a16:creationId xmlns:a16="http://schemas.microsoft.com/office/drawing/2014/main" id="{709C3A63-E24F-4F44-979A-687718943837}"/>
              </a:ext>
            </a:extLst>
          </p:cNvPr>
          <p:cNvSpPr txBox="1"/>
          <p:nvPr/>
        </p:nvSpPr>
        <p:spPr>
          <a:xfrm>
            <a:off x="5809215" y="3035810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8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분석관리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7" name="object 14">
            <a:extLst>
              <a:ext uri="{FF2B5EF4-FFF2-40B4-BE49-F238E27FC236}">
                <a16:creationId xmlns:a16="http://schemas.microsoft.com/office/drawing/2014/main" id="{4530B7D2-2FFD-4887-9C82-396856817E8C}"/>
              </a:ext>
            </a:extLst>
          </p:cNvPr>
          <p:cNvSpPr txBox="1"/>
          <p:nvPr/>
        </p:nvSpPr>
        <p:spPr>
          <a:xfrm>
            <a:off x="5809215" y="3601215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9 </a:t>
            </a:r>
            <a:r>
              <a:rPr lang="ko-KR" altLang="en-US" sz="1600" b="1" spc="-8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금형관리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72" name="object 14">
            <a:extLst>
              <a:ext uri="{FF2B5EF4-FFF2-40B4-BE49-F238E27FC236}">
                <a16:creationId xmlns:a16="http://schemas.microsoft.com/office/drawing/2014/main" id="{7759E8B5-A2DA-4CE4-94CE-50675FEEC114}"/>
              </a:ext>
            </a:extLst>
          </p:cNvPr>
          <p:cNvSpPr txBox="1"/>
          <p:nvPr/>
        </p:nvSpPr>
        <p:spPr>
          <a:xfrm>
            <a:off x="5809215" y="4166620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10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현장운영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77" name="object 14">
            <a:extLst>
              <a:ext uri="{FF2B5EF4-FFF2-40B4-BE49-F238E27FC236}">
                <a16:creationId xmlns:a16="http://schemas.microsoft.com/office/drawing/2014/main" id="{668076B2-3DF5-4A8A-AC3D-F3D5078E2F74}"/>
              </a:ext>
            </a:extLst>
          </p:cNvPr>
          <p:cNvSpPr txBox="1"/>
          <p:nvPr/>
        </p:nvSpPr>
        <p:spPr>
          <a:xfrm>
            <a:off x="5809215" y="4732025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11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웹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83" name="object 14">
            <a:extLst>
              <a:ext uri="{FF2B5EF4-FFF2-40B4-BE49-F238E27FC236}">
                <a16:creationId xmlns:a16="http://schemas.microsoft.com/office/drawing/2014/main" id="{C5BAA339-DE40-45AE-9676-51A18E03EAC6}"/>
              </a:ext>
            </a:extLst>
          </p:cNvPr>
          <p:cNvSpPr txBox="1"/>
          <p:nvPr/>
        </p:nvSpPr>
        <p:spPr>
          <a:xfrm>
            <a:off x="2304015" y="1905000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altLang="ko-KR" sz="16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01 </a:t>
            </a:r>
            <a:r>
              <a:rPr lang="ko-KR" altLang="en-US" sz="1600" b="1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메인화면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4" name="object 14">
            <a:extLst>
              <a:ext uri="{FF2B5EF4-FFF2-40B4-BE49-F238E27FC236}">
                <a16:creationId xmlns:a16="http://schemas.microsoft.com/office/drawing/2014/main" id="{627D1DFC-9BF2-401D-9B59-D866D0E8047A}"/>
              </a:ext>
            </a:extLst>
          </p:cNvPr>
          <p:cNvSpPr txBox="1"/>
          <p:nvPr/>
        </p:nvSpPr>
        <p:spPr>
          <a:xfrm>
            <a:off x="5791798" y="5358985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12 ERD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2954604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10</a:t>
              </a:r>
              <a:r>
                <a:rPr lang="en-US" altLang="ko-KR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현장운영</a:t>
              </a:r>
              <a:endPara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153961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# </a:t>
            </a:r>
            <a:r>
              <a:rPr lang="ko-KR" altLang="en-US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작업지시 현황 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메인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751189" y="1160686"/>
            <a:ext cx="2059623" cy="4366604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작업시작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/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종료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선택한 작업지시를 시작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/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종료한다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현장마감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선택한 작업지시를 </a:t>
            </a: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현장마감한다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건조 대차 로딩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건조 대차를 </a:t>
            </a: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로딩하는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화면으로 이동한다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 할당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작업자를 할당하는 화면으로 이동한다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금형 장착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/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탈착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금형을 장착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/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탈착하는 화면으로 이동한다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공정조건 등록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공정조건을 등록하는 화면으로 이동한다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 측정값 등록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품질을 측정하는 화면으로 이동한다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2" name="슬라이드 번호 개체 틀 61">
            <a:extLst>
              <a:ext uri="{FF2B5EF4-FFF2-40B4-BE49-F238E27FC236}">
                <a16:creationId xmlns:a16="http://schemas.microsoft.com/office/drawing/2014/main" id="{DB40C00A-A56F-4FFA-A6B2-6530292A620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4764767" y="6491284"/>
            <a:ext cx="376466" cy="307777"/>
          </a:xfrm>
        </p:spPr>
        <p:txBody>
          <a:bodyPr/>
          <a:lstStyle/>
          <a:p>
            <a:pPr marL="30956" algn="ctr">
              <a:spcBef>
                <a:spcPts val="33"/>
              </a:spcBef>
            </a:pPr>
            <a:fld id="{81D60167-4931-47E6-BA6A-407CBD079E47}" type="slidenum">
              <a:rPr lang="en-US" altLang="ko-KR" sz="2000" spc="12" smtClean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pPr marL="30956" algn="ctr">
                <a:spcBef>
                  <a:spcPts val="33"/>
                </a:spcBef>
              </a:pPr>
              <a:t>50</a:t>
            </a:fld>
            <a:endParaRPr lang="en-US" altLang="ko-KR" sz="2000" spc="12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pic>
        <p:nvPicPr>
          <p:cNvPr id="23" name="그림 22" descr="스크린샷이(가) 표시된 사진&#10;&#10;자동 생성된 설명">
            <a:extLst>
              <a:ext uri="{FF2B5EF4-FFF2-40B4-BE49-F238E27FC236}">
                <a16:creationId xmlns:a16="http://schemas.microsoft.com/office/drawing/2014/main" id="{2E24C025-6F0B-41CA-B957-39126030B9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57" y="1828800"/>
            <a:ext cx="7463903" cy="377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10108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10</a:t>
              </a:r>
              <a:r>
                <a:rPr lang="en-US" altLang="ko-KR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현장운영</a:t>
              </a:r>
              <a:endPara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153961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# </a:t>
            </a:r>
            <a:r>
              <a:rPr lang="ko-KR" altLang="en-US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작업지시 현황 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메인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751189" y="1160686"/>
            <a:ext cx="2059623" cy="4366604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작업시작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/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종료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선택한 작업지시를 시작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/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종료한다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현장마감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선택한 작업지시를 </a:t>
            </a: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현장마감한다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건조 대차 로딩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건조 대차를 </a:t>
            </a: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로딩하는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화면으로 이동한다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 할당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작업자를 할당하는 화면으로 이동한다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금형 장착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/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탈착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금형을 장착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/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탈착하는 화면으로 이동한다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공정조건 등록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공정조건을 등록하는 화면으로 이동한다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 측정값 등록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품질을 측정하는 화면으로 이동한다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2" name="슬라이드 번호 개체 틀 61">
            <a:extLst>
              <a:ext uri="{FF2B5EF4-FFF2-40B4-BE49-F238E27FC236}">
                <a16:creationId xmlns:a16="http://schemas.microsoft.com/office/drawing/2014/main" id="{DB40C00A-A56F-4FFA-A6B2-6530292A620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4764767" y="6491284"/>
            <a:ext cx="376466" cy="307777"/>
          </a:xfrm>
        </p:spPr>
        <p:txBody>
          <a:bodyPr/>
          <a:lstStyle/>
          <a:p>
            <a:pPr marL="30956" algn="ctr">
              <a:spcBef>
                <a:spcPts val="33"/>
              </a:spcBef>
            </a:pPr>
            <a:fld id="{81D60167-4931-47E6-BA6A-407CBD079E47}" type="slidenum">
              <a:rPr lang="en-US" altLang="ko-KR" sz="2000" spc="12" smtClean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pPr marL="30956" algn="ctr">
                <a:spcBef>
                  <a:spcPts val="33"/>
                </a:spcBef>
              </a:pPr>
              <a:t>51</a:t>
            </a:fld>
            <a:endParaRPr lang="en-US" altLang="ko-KR" sz="2000" spc="12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pic>
        <p:nvPicPr>
          <p:cNvPr id="23" name="그림 22" descr="스크린샷이(가) 표시된 사진&#10;&#10;자동 생성된 설명">
            <a:extLst>
              <a:ext uri="{FF2B5EF4-FFF2-40B4-BE49-F238E27FC236}">
                <a16:creationId xmlns:a16="http://schemas.microsoft.com/office/drawing/2014/main" id="{5D2982A6-06A1-4286-8C5F-476B3AD00E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57" y="1828800"/>
            <a:ext cx="7463903" cy="377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2553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10</a:t>
              </a:r>
              <a:r>
                <a:rPr lang="en-US" altLang="ko-KR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현장운영</a:t>
              </a:r>
              <a:endPara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153961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# </a:t>
            </a:r>
            <a:r>
              <a:rPr lang="ko-KR" altLang="en-US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작업지시 현황 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메인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751189" y="1160686"/>
            <a:ext cx="2059623" cy="4366604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작업시작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/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종료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선택한 작업지시를 시작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/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종료한다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현장마감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선택한 작업지시를 </a:t>
            </a: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현장마감한다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건조 대차 로딩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건조 대차를 </a:t>
            </a: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로딩하는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화면으로 이동한다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 할당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작업자를 할당하는 화면으로 이동한다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금형 장착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/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탈착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금형을 장착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/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탈착하는 화면으로 이동한다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공정조건 등록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공정조건을 등록하는 화면으로 이동한다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 측정값 등록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품질을 측정하는 화면으로 이동한다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2" name="슬라이드 번호 개체 틀 61">
            <a:extLst>
              <a:ext uri="{FF2B5EF4-FFF2-40B4-BE49-F238E27FC236}">
                <a16:creationId xmlns:a16="http://schemas.microsoft.com/office/drawing/2014/main" id="{DB40C00A-A56F-4FFA-A6B2-6530292A620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4764767" y="6491284"/>
            <a:ext cx="376466" cy="307777"/>
          </a:xfrm>
        </p:spPr>
        <p:txBody>
          <a:bodyPr/>
          <a:lstStyle/>
          <a:p>
            <a:pPr marL="30956" algn="ctr">
              <a:spcBef>
                <a:spcPts val="33"/>
              </a:spcBef>
            </a:pPr>
            <a:fld id="{81D60167-4931-47E6-BA6A-407CBD079E47}" type="slidenum">
              <a:rPr lang="en-US" altLang="ko-KR" sz="2000" spc="12" smtClean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pPr marL="30956" algn="ctr">
                <a:spcBef>
                  <a:spcPts val="33"/>
                </a:spcBef>
              </a:pPr>
              <a:t>52</a:t>
            </a:fld>
            <a:endParaRPr lang="en-US" altLang="ko-KR" sz="2000" spc="12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pic>
        <p:nvPicPr>
          <p:cNvPr id="23" name="그림 22" descr="스크린샷이(가) 표시된 사진&#10;&#10;자동 생성된 설명">
            <a:extLst>
              <a:ext uri="{FF2B5EF4-FFF2-40B4-BE49-F238E27FC236}">
                <a16:creationId xmlns:a16="http://schemas.microsoft.com/office/drawing/2014/main" id="{FC787B1A-D8E4-4690-8FC4-0C96918E47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57" y="1828800"/>
            <a:ext cx="7463903" cy="377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46094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10</a:t>
              </a:r>
              <a:r>
                <a:rPr lang="en-US" altLang="ko-KR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현장운영</a:t>
              </a:r>
              <a:endPara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153961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# </a:t>
            </a:r>
            <a:r>
              <a:rPr lang="ko-KR" altLang="en-US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작업지시 현황 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메인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751189" y="1160686"/>
            <a:ext cx="2059623" cy="4366604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작업시작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/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종료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선택한 작업지시를 시작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/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종료한다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현장마감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선택한 작업지시를 </a:t>
            </a: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현장마감한다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건조 대차 로딩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건조 대차를 </a:t>
            </a: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로딩하는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화면으로 이동한다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 할당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작업자를 할당하는 화면으로 이동한다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금형 장착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/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탈착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금형을 장착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/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탈착하는 화면으로 이동한다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공정조건 등록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공정조건을 등록하는 화면으로 이동한다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 측정값 등록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품질을 측정하는 화면으로 이동한다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2" name="슬라이드 번호 개체 틀 61">
            <a:extLst>
              <a:ext uri="{FF2B5EF4-FFF2-40B4-BE49-F238E27FC236}">
                <a16:creationId xmlns:a16="http://schemas.microsoft.com/office/drawing/2014/main" id="{DB40C00A-A56F-4FFA-A6B2-6530292A620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4764767" y="6491284"/>
            <a:ext cx="376466" cy="307777"/>
          </a:xfrm>
        </p:spPr>
        <p:txBody>
          <a:bodyPr/>
          <a:lstStyle/>
          <a:p>
            <a:pPr marL="30956" algn="ctr">
              <a:spcBef>
                <a:spcPts val="33"/>
              </a:spcBef>
            </a:pPr>
            <a:fld id="{81D60167-4931-47E6-BA6A-407CBD079E47}" type="slidenum">
              <a:rPr lang="en-US" altLang="ko-KR" sz="2000" spc="12" smtClean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pPr marL="30956" algn="ctr">
                <a:spcBef>
                  <a:spcPts val="33"/>
                </a:spcBef>
              </a:pPr>
              <a:t>53</a:t>
            </a:fld>
            <a:endParaRPr lang="en-US" altLang="ko-KR" sz="2000" spc="12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pic>
        <p:nvPicPr>
          <p:cNvPr id="23" name="그림 22" descr="스크린샷이(가) 표시된 사진&#10;&#10;자동 생성된 설명">
            <a:extLst>
              <a:ext uri="{FF2B5EF4-FFF2-40B4-BE49-F238E27FC236}">
                <a16:creationId xmlns:a16="http://schemas.microsoft.com/office/drawing/2014/main" id="{A2430656-608E-4231-9C6F-A667A11A0E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57" y="1828800"/>
            <a:ext cx="7463903" cy="377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30977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10</a:t>
              </a:r>
              <a:r>
                <a:rPr lang="en-US" altLang="ko-KR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현장운영</a:t>
              </a:r>
              <a:endPara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153961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# </a:t>
            </a:r>
            <a:r>
              <a:rPr lang="ko-KR" altLang="en-US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작업지시 현황 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메인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751189" y="1160686"/>
            <a:ext cx="2059623" cy="4366604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작업시작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/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종료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선택한 작업지시를 시작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/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종료한다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현장마감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선택한 작업지시를 </a:t>
            </a: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현장마감한다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건조 대차 로딩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건조 대차를 </a:t>
            </a: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로딩하는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화면으로 이동한다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 할당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작업자를 할당하는 화면으로 이동한다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금형 장착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/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탈착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금형을 장착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/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탈착하는 화면으로 이동한다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공정조건 등록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공정조건을 등록하는 화면으로 이동한다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 측정값 등록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품질을 측정하는 화면으로 이동한다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2" name="슬라이드 번호 개체 틀 61">
            <a:extLst>
              <a:ext uri="{FF2B5EF4-FFF2-40B4-BE49-F238E27FC236}">
                <a16:creationId xmlns:a16="http://schemas.microsoft.com/office/drawing/2014/main" id="{DB40C00A-A56F-4FFA-A6B2-6530292A620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4764767" y="6491284"/>
            <a:ext cx="376466" cy="307777"/>
          </a:xfrm>
        </p:spPr>
        <p:txBody>
          <a:bodyPr/>
          <a:lstStyle/>
          <a:p>
            <a:pPr marL="30956" algn="ctr">
              <a:spcBef>
                <a:spcPts val="33"/>
              </a:spcBef>
            </a:pPr>
            <a:fld id="{81D60167-4931-47E6-BA6A-407CBD079E47}" type="slidenum">
              <a:rPr lang="en-US" altLang="ko-KR" sz="2000" spc="12" smtClean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pPr marL="30956" algn="ctr">
                <a:spcBef>
                  <a:spcPts val="33"/>
                </a:spcBef>
              </a:pPr>
              <a:t>54</a:t>
            </a:fld>
            <a:endParaRPr lang="en-US" altLang="ko-KR" sz="2000" spc="12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pic>
        <p:nvPicPr>
          <p:cNvPr id="23" name="그림 22" descr="스크린샷이(가) 표시된 사진&#10;&#10;자동 생성된 설명">
            <a:extLst>
              <a:ext uri="{FF2B5EF4-FFF2-40B4-BE49-F238E27FC236}">
                <a16:creationId xmlns:a16="http://schemas.microsoft.com/office/drawing/2014/main" id="{BA58774F-86A7-4F20-A08B-BC2B97E595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57" y="1828800"/>
            <a:ext cx="7463903" cy="377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29040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10</a:t>
              </a:r>
              <a:r>
                <a:rPr lang="en-US" altLang="ko-KR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현장운영</a:t>
              </a:r>
              <a:endPara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153961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# </a:t>
            </a:r>
            <a:r>
              <a:rPr lang="ko-KR" altLang="en-US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작업지시 현황 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현황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751189" y="1160686"/>
            <a:ext cx="2059623" cy="4738501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작업시작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/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종료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선택한 작업지시를 시작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/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종료한다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현장마감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선택한 작업지시를 </a:t>
            </a: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현장마감한다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건조 대차 로딩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건조 대차를 </a:t>
            </a: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로딩하는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화면으로 이동한다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 할당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작업자를 할당하는 화면으로 이동한다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금형 장착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/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탈착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금형을 장착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/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탈착하는 화면으로 이동한다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공정조건 등록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공정조건을 등록하는 화면으로 이동한다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 측정값 등록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품질을 측정하는 화면으로 이동한다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기계 시작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/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종료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기계를 시작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/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종료하는 버튼이다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2" name="슬라이드 번호 개체 틀 61">
            <a:extLst>
              <a:ext uri="{FF2B5EF4-FFF2-40B4-BE49-F238E27FC236}">
                <a16:creationId xmlns:a16="http://schemas.microsoft.com/office/drawing/2014/main" id="{DB40C00A-A56F-4FFA-A6B2-6530292A620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4764767" y="6491284"/>
            <a:ext cx="376466" cy="307777"/>
          </a:xfrm>
        </p:spPr>
        <p:txBody>
          <a:bodyPr/>
          <a:lstStyle/>
          <a:p>
            <a:pPr marL="30956" algn="ctr">
              <a:spcBef>
                <a:spcPts val="33"/>
              </a:spcBef>
            </a:pPr>
            <a:fld id="{81D60167-4931-47E6-BA6A-407CBD079E47}" type="slidenum">
              <a:rPr lang="en-US" altLang="ko-KR" sz="2000" spc="12" smtClean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pPr marL="30956" algn="ctr">
                <a:spcBef>
                  <a:spcPts val="33"/>
                </a:spcBef>
              </a:pPr>
              <a:t>55</a:t>
            </a:fld>
            <a:endParaRPr lang="en-US" altLang="ko-KR" sz="2000" spc="12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24" name="타원 23">
            <a:extLst>
              <a:ext uri="{FF2B5EF4-FFF2-40B4-BE49-F238E27FC236}">
                <a16:creationId xmlns:a16="http://schemas.microsoft.com/office/drawing/2014/main" id="{0819A341-24B7-46D0-A795-BEEEA639E9ED}"/>
              </a:ext>
            </a:extLst>
          </p:cNvPr>
          <p:cNvSpPr/>
          <p:nvPr/>
        </p:nvSpPr>
        <p:spPr>
          <a:xfrm>
            <a:off x="921447" y="5076825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C8E9BBC2-1320-4203-8278-23EF3CD3DCB7}"/>
              </a:ext>
            </a:extLst>
          </p:cNvPr>
          <p:cNvSpPr/>
          <p:nvPr/>
        </p:nvSpPr>
        <p:spPr>
          <a:xfrm>
            <a:off x="1740660" y="5086350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52866B5F-3238-4E6D-B0AF-9C944E00ED45}"/>
              </a:ext>
            </a:extLst>
          </p:cNvPr>
          <p:cNvSpPr/>
          <p:nvPr/>
        </p:nvSpPr>
        <p:spPr>
          <a:xfrm>
            <a:off x="2559873" y="5086350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94E32452-A05F-477A-9982-00587440F7EB}"/>
              </a:ext>
            </a:extLst>
          </p:cNvPr>
          <p:cNvSpPr/>
          <p:nvPr/>
        </p:nvSpPr>
        <p:spPr>
          <a:xfrm>
            <a:off x="3379086" y="5092065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FB1E72E9-70DA-407F-90D4-4B0868BA97E0}"/>
              </a:ext>
            </a:extLst>
          </p:cNvPr>
          <p:cNvSpPr/>
          <p:nvPr/>
        </p:nvSpPr>
        <p:spPr>
          <a:xfrm>
            <a:off x="4195498" y="5086350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40B86EC8-F60C-4FB9-BE95-627C76C2D458}"/>
              </a:ext>
            </a:extLst>
          </p:cNvPr>
          <p:cNvSpPr/>
          <p:nvPr/>
        </p:nvSpPr>
        <p:spPr>
          <a:xfrm>
            <a:off x="4953000" y="5086350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B15E6F72-8C48-4CE8-99C1-BAD393AF4073}"/>
              </a:ext>
            </a:extLst>
          </p:cNvPr>
          <p:cNvSpPr/>
          <p:nvPr/>
        </p:nvSpPr>
        <p:spPr>
          <a:xfrm>
            <a:off x="5710502" y="5086350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7</a:t>
            </a:r>
            <a:endParaRPr lang="ko-KR" altLang="en-US" dirty="0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96F8557E-CEFE-48F4-853E-160338DE0D43}"/>
              </a:ext>
            </a:extLst>
          </p:cNvPr>
          <p:cNvSpPr/>
          <p:nvPr/>
        </p:nvSpPr>
        <p:spPr>
          <a:xfrm>
            <a:off x="921447" y="1985242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8</a:t>
            </a:r>
            <a:endParaRPr lang="ko-KR" altLang="en-US" dirty="0"/>
          </a:p>
        </p:txBody>
      </p:sp>
      <p:pic>
        <p:nvPicPr>
          <p:cNvPr id="47" name="그림 46" descr="스크린샷이(가) 표시된 사진&#10;&#10;자동 생성된 설명">
            <a:extLst>
              <a:ext uri="{FF2B5EF4-FFF2-40B4-BE49-F238E27FC236}">
                <a16:creationId xmlns:a16="http://schemas.microsoft.com/office/drawing/2014/main" id="{CC5A0292-F38D-43B3-972D-E5EAC2DA3B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57" y="1828800"/>
            <a:ext cx="7463903" cy="3771125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10</a:t>
              </a:r>
              <a:r>
                <a:rPr lang="en-US" altLang="ko-KR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현장운영</a:t>
              </a:r>
              <a:endPara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153961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# </a:t>
            </a:r>
            <a:r>
              <a:rPr lang="ko-KR" altLang="en-US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작업지시 현황 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메인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751189" y="1160686"/>
            <a:ext cx="2059623" cy="4366604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작업시작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/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종료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선택한 작업지시를 시작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/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종료한다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현장마감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선택한 작업지시를 </a:t>
            </a: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현장마감한다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건조 대차 로딩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건조 대차를 </a:t>
            </a: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로딩하는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화면으로 이동한다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 할당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작업자를 할당하는 화면으로 이동한다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금형 장착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/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탈착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금형을 장착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/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탈착하는 화면으로 이동한다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공정조건 등록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공정조건을 등록하는 화면으로 이동한다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 측정값 등록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품질을 측정하는 화면으로 이동한다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2" name="슬라이드 번호 개체 틀 61">
            <a:extLst>
              <a:ext uri="{FF2B5EF4-FFF2-40B4-BE49-F238E27FC236}">
                <a16:creationId xmlns:a16="http://schemas.microsoft.com/office/drawing/2014/main" id="{DB40C00A-A56F-4FFA-A6B2-6530292A620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4764767" y="6491284"/>
            <a:ext cx="376466" cy="307777"/>
          </a:xfrm>
        </p:spPr>
        <p:txBody>
          <a:bodyPr/>
          <a:lstStyle/>
          <a:p>
            <a:pPr marL="30956" algn="ctr">
              <a:spcBef>
                <a:spcPts val="33"/>
              </a:spcBef>
            </a:pPr>
            <a:fld id="{81D60167-4931-47E6-BA6A-407CBD079E47}" type="slidenum">
              <a:rPr lang="en-US" altLang="ko-KR" sz="2000" spc="12" smtClean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pPr marL="30956" algn="ctr">
                <a:spcBef>
                  <a:spcPts val="33"/>
                </a:spcBef>
              </a:pPr>
              <a:t>56</a:t>
            </a:fld>
            <a:endParaRPr lang="en-US" altLang="ko-KR" sz="2000" spc="12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pic>
        <p:nvPicPr>
          <p:cNvPr id="23" name="그림 22" descr="스크린샷이(가) 표시된 사진&#10;&#10;자동 생성된 설명">
            <a:extLst>
              <a:ext uri="{FF2B5EF4-FFF2-40B4-BE49-F238E27FC236}">
                <a16:creationId xmlns:a16="http://schemas.microsoft.com/office/drawing/2014/main" id="{85029689-D797-4F75-9675-E5A2E2FA57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57" y="1828800"/>
            <a:ext cx="7463903" cy="377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69050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10</a:t>
              </a:r>
              <a:r>
                <a:rPr lang="en-US" altLang="ko-KR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현장운영</a:t>
              </a:r>
              <a:endPara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153961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# </a:t>
            </a:r>
            <a:r>
              <a:rPr lang="ko-KR" altLang="en-US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작업지시 현황 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메인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751189" y="1160686"/>
            <a:ext cx="2059623" cy="4366604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작업시작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/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종료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선택한 작업지시를 시작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/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종료한다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현장마감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선택한 작업지시를 </a:t>
            </a: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현장마감한다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건조 대차 로딩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건조 대차를 </a:t>
            </a: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로딩하는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화면으로 이동한다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 할당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작업자를 할당하는 화면으로 이동한다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금형 장착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/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탈착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금형을 장착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/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탈착하는 화면으로 이동한다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공정조건 등록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공정조건을 등록하는 화면으로 이동한다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 측정값 등록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품질을 측정하는 화면으로 이동한다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2" name="슬라이드 번호 개체 틀 61">
            <a:extLst>
              <a:ext uri="{FF2B5EF4-FFF2-40B4-BE49-F238E27FC236}">
                <a16:creationId xmlns:a16="http://schemas.microsoft.com/office/drawing/2014/main" id="{DB40C00A-A56F-4FFA-A6B2-6530292A620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4764767" y="6491284"/>
            <a:ext cx="376466" cy="307777"/>
          </a:xfrm>
        </p:spPr>
        <p:txBody>
          <a:bodyPr/>
          <a:lstStyle/>
          <a:p>
            <a:pPr marL="30956" algn="ctr">
              <a:spcBef>
                <a:spcPts val="33"/>
              </a:spcBef>
            </a:pPr>
            <a:fld id="{81D60167-4931-47E6-BA6A-407CBD079E47}" type="slidenum">
              <a:rPr lang="en-US" altLang="ko-KR" sz="2000" spc="12" smtClean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pPr marL="30956" algn="ctr">
                <a:spcBef>
                  <a:spcPts val="33"/>
                </a:spcBef>
              </a:pPr>
              <a:t>57</a:t>
            </a:fld>
            <a:endParaRPr lang="en-US" altLang="ko-KR" sz="2000" spc="12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pic>
        <p:nvPicPr>
          <p:cNvPr id="29" name="그림 28" descr="스크린샷이(가) 표시된 사진&#10;&#10;자동 생성된 설명">
            <a:extLst>
              <a:ext uri="{FF2B5EF4-FFF2-40B4-BE49-F238E27FC236}">
                <a16:creationId xmlns:a16="http://schemas.microsoft.com/office/drawing/2014/main" id="{6A7F6D42-0D2A-441C-98DC-70F86C7BF2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57" y="1828800"/>
            <a:ext cx="7463903" cy="377112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0A36EA4-0905-4914-A3D7-E2E03AAE135D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신소연</a:t>
            </a:r>
          </a:p>
        </p:txBody>
      </p:sp>
    </p:spTree>
    <p:extLst>
      <p:ext uri="{BB962C8B-B14F-4D97-AF65-F5344CB8AC3E}">
        <p14:creationId xmlns:p14="http://schemas.microsoft.com/office/powerpoint/2010/main" val="31529685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id="{E83C6F55-D9A7-4B53-A9D3-81F6AD898B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32" name="object 14">
            <a:extLst>
              <a:ext uri="{FF2B5EF4-FFF2-40B4-BE49-F238E27FC236}">
                <a16:creationId xmlns:a16="http://schemas.microsoft.com/office/drawing/2014/main" id="{8D814BBE-C394-45A3-9FDB-9086C7257757}"/>
              </a:ext>
            </a:extLst>
          </p:cNvPr>
          <p:cNvSpPr txBox="1"/>
          <p:nvPr/>
        </p:nvSpPr>
        <p:spPr>
          <a:xfrm>
            <a:off x="2304015" y="2470405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altLang="ko-KR" sz="16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02 </a:t>
            </a:r>
            <a:r>
              <a:rPr lang="ko-KR" altLang="en-US" sz="16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시스템관리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7" name="object 14">
            <a:extLst>
              <a:ext uri="{FF2B5EF4-FFF2-40B4-BE49-F238E27FC236}">
                <a16:creationId xmlns:a16="http://schemas.microsoft.com/office/drawing/2014/main" id="{178B2091-006E-408E-B5BB-E5CC7AE73E6B}"/>
              </a:ext>
            </a:extLst>
          </p:cNvPr>
          <p:cNvSpPr txBox="1"/>
          <p:nvPr/>
        </p:nvSpPr>
        <p:spPr>
          <a:xfrm>
            <a:off x="2304015" y="3035810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3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기준정보관리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2" name="object 14">
            <a:extLst>
              <a:ext uri="{FF2B5EF4-FFF2-40B4-BE49-F238E27FC236}">
                <a16:creationId xmlns:a16="http://schemas.microsoft.com/office/drawing/2014/main" id="{EE3B9541-9D4D-48B0-99EA-2598F4829F95}"/>
              </a:ext>
            </a:extLst>
          </p:cNvPr>
          <p:cNvSpPr txBox="1"/>
          <p:nvPr/>
        </p:nvSpPr>
        <p:spPr>
          <a:xfrm>
            <a:off x="2304015" y="3601216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4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작업지시관리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7" name="object 14">
            <a:extLst>
              <a:ext uri="{FF2B5EF4-FFF2-40B4-BE49-F238E27FC236}">
                <a16:creationId xmlns:a16="http://schemas.microsoft.com/office/drawing/2014/main" id="{E5A4E7A6-B017-42FD-B963-E2A8DE5442FD}"/>
              </a:ext>
            </a:extLst>
          </p:cNvPr>
          <p:cNvSpPr txBox="1"/>
          <p:nvPr/>
        </p:nvSpPr>
        <p:spPr>
          <a:xfrm>
            <a:off x="2304015" y="4166621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5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실적관리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52" name="object 14">
            <a:extLst>
              <a:ext uri="{FF2B5EF4-FFF2-40B4-BE49-F238E27FC236}">
                <a16:creationId xmlns:a16="http://schemas.microsoft.com/office/drawing/2014/main" id="{22E86203-82ED-4E09-8BC3-D3786A7BE5E5}"/>
              </a:ext>
            </a:extLst>
          </p:cNvPr>
          <p:cNvSpPr txBox="1"/>
          <p:nvPr/>
        </p:nvSpPr>
        <p:spPr>
          <a:xfrm>
            <a:off x="5809215" y="1905000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6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57" name="object 14">
            <a:extLst>
              <a:ext uri="{FF2B5EF4-FFF2-40B4-BE49-F238E27FC236}">
                <a16:creationId xmlns:a16="http://schemas.microsoft.com/office/drawing/2014/main" id="{2649E2C7-A62F-4EC8-97BD-16E73DDFE488}"/>
              </a:ext>
            </a:extLst>
          </p:cNvPr>
          <p:cNvSpPr txBox="1"/>
          <p:nvPr/>
        </p:nvSpPr>
        <p:spPr>
          <a:xfrm>
            <a:off x="5809215" y="2470405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7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일지관리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2" name="object 14">
            <a:extLst>
              <a:ext uri="{FF2B5EF4-FFF2-40B4-BE49-F238E27FC236}">
                <a16:creationId xmlns:a16="http://schemas.microsoft.com/office/drawing/2014/main" id="{709C3A63-E24F-4F44-979A-687718943837}"/>
              </a:ext>
            </a:extLst>
          </p:cNvPr>
          <p:cNvSpPr txBox="1"/>
          <p:nvPr/>
        </p:nvSpPr>
        <p:spPr>
          <a:xfrm>
            <a:off x="5809215" y="3035810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8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분석관리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7" name="object 14">
            <a:extLst>
              <a:ext uri="{FF2B5EF4-FFF2-40B4-BE49-F238E27FC236}">
                <a16:creationId xmlns:a16="http://schemas.microsoft.com/office/drawing/2014/main" id="{4530B7D2-2FFD-4887-9C82-396856817E8C}"/>
              </a:ext>
            </a:extLst>
          </p:cNvPr>
          <p:cNvSpPr txBox="1"/>
          <p:nvPr/>
        </p:nvSpPr>
        <p:spPr>
          <a:xfrm>
            <a:off x="5809215" y="3601215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9 </a:t>
            </a:r>
            <a:r>
              <a:rPr lang="ko-KR" altLang="en-US" sz="1600" b="1" spc="-8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금형관리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72" name="object 14">
            <a:extLst>
              <a:ext uri="{FF2B5EF4-FFF2-40B4-BE49-F238E27FC236}">
                <a16:creationId xmlns:a16="http://schemas.microsoft.com/office/drawing/2014/main" id="{7759E8B5-A2DA-4CE4-94CE-50675FEEC114}"/>
              </a:ext>
            </a:extLst>
          </p:cNvPr>
          <p:cNvSpPr txBox="1"/>
          <p:nvPr/>
        </p:nvSpPr>
        <p:spPr>
          <a:xfrm>
            <a:off x="5809215" y="4166620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10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현장운영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77" name="object 14">
            <a:extLst>
              <a:ext uri="{FF2B5EF4-FFF2-40B4-BE49-F238E27FC236}">
                <a16:creationId xmlns:a16="http://schemas.microsoft.com/office/drawing/2014/main" id="{668076B2-3DF5-4A8A-AC3D-F3D5078E2F74}"/>
              </a:ext>
            </a:extLst>
          </p:cNvPr>
          <p:cNvSpPr txBox="1"/>
          <p:nvPr/>
        </p:nvSpPr>
        <p:spPr>
          <a:xfrm>
            <a:off x="5809215" y="4732025"/>
            <a:ext cx="3027286" cy="318196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altLang="ko-KR" sz="2000" b="1" spc="37" dirty="0">
                <a:solidFill>
                  <a:srgbClr val="2C4A9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11</a:t>
            </a:r>
            <a:r>
              <a:rPr lang="en-US" altLang="ko-KR" sz="1400" b="1" spc="37" dirty="0">
                <a:solidFill>
                  <a:srgbClr val="2C4A9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2000" b="1" spc="-8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웹</a:t>
            </a:r>
            <a:endParaRPr sz="2000" b="1" dirty="0">
              <a:solidFill>
                <a:schemeClr val="tx1">
                  <a:lumMod val="85000"/>
                  <a:lumOff val="1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83" name="object 14">
            <a:extLst>
              <a:ext uri="{FF2B5EF4-FFF2-40B4-BE49-F238E27FC236}">
                <a16:creationId xmlns:a16="http://schemas.microsoft.com/office/drawing/2014/main" id="{C5BAA339-DE40-45AE-9676-51A18E03EAC6}"/>
              </a:ext>
            </a:extLst>
          </p:cNvPr>
          <p:cNvSpPr txBox="1"/>
          <p:nvPr/>
        </p:nvSpPr>
        <p:spPr>
          <a:xfrm>
            <a:off x="2304015" y="1905000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altLang="ko-KR" sz="16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01 </a:t>
            </a:r>
            <a:r>
              <a:rPr lang="ko-KR" altLang="en-US" sz="1600" b="1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메인화면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4" name="object 14">
            <a:extLst>
              <a:ext uri="{FF2B5EF4-FFF2-40B4-BE49-F238E27FC236}">
                <a16:creationId xmlns:a16="http://schemas.microsoft.com/office/drawing/2014/main" id="{3F3FA464-8502-4E61-86CD-013DC9B82AB8}"/>
              </a:ext>
            </a:extLst>
          </p:cNvPr>
          <p:cNvSpPr txBox="1"/>
          <p:nvPr/>
        </p:nvSpPr>
        <p:spPr>
          <a:xfrm>
            <a:off x="5791798" y="5358985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12 ERD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6372414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11</a:t>
              </a:r>
              <a:r>
                <a:rPr lang="en-US" altLang="ko-KR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웹</a:t>
              </a:r>
              <a:endPara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94134"/>
            <a:chOff x="0" y="867918"/>
            <a:chExt cx="12192000" cy="6057951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6045817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290851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 </a:t>
            </a:r>
            <a:r>
              <a:rPr lang="ko-KR" altLang="en-US" sz="1600" spc="16" dirty="0">
                <a:latin typeface="Noto Sans CJK JP Bold"/>
                <a:cs typeface="Noto Sans CJK JP Bold"/>
              </a:rPr>
              <a:t>불량문의 등록</a:t>
            </a:r>
            <a:endParaRPr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메뉴</a:t>
            </a:r>
            <a:r>
              <a:rPr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불량이미지등록</a:t>
            </a:r>
            <a:r>
              <a:rPr sz="1200" spc="-41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불량문의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불량문의등록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751189" y="1160686"/>
            <a:ext cx="2059623" cy="1371810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조회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지정한 불량명으로 불량코드를 가지고 온다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파일 등록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원하는 파일을 올릴 수 있다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2" name="슬라이드 번호 개체 틀 61">
            <a:extLst>
              <a:ext uri="{FF2B5EF4-FFF2-40B4-BE49-F238E27FC236}">
                <a16:creationId xmlns:a16="http://schemas.microsoft.com/office/drawing/2014/main" id="{DB40C00A-A56F-4FFA-A6B2-6530292A620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4764767" y="6491284"/>
            <a:ext cx="376466" cy="307777"/>
          </a:xfrm>
        </p:spPr>
        <p:txBody>
          <a:bodyPr/>
          <a:lstStyle/>
          <a:p>
            <a:pPr marL="30956" algn="ctr">
              <a:spcBef>
                <a:spcPts val="33"/>
              </a:spcBef>
            </a:pPr>
            <a:fld id="{81D60167-4931-47E6-BA6A-407CBD079E47}" type="slidenum">
              <a:rPr lang="en-US" altLang="ko-KR" sz="2000" spc="12" smtClean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pPr marL="30956" algn="ctr">
                <a:spcBef>
                  <a:spcPts val="33"/>
                </a:spcBef>
              </a:pPr>
              <a:t>59</a:t>
            </a:fld>
            <a:endParaRPr lang="en-US" altLang="ko-KR" sz="2000" spc="12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51CE958-6A49-4559-93FA-2FB802A0447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994"/>
          <a:stretch/>
        </p:blipFill>
        <p:spPr>
          <a:xfrm>
            <a:off x="64596" y="1812900"/>
            <a:ext cx="7410926" cy="4647296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87B892BF-B68A-4C0F-A073-25C691BCC505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오휘석</a:t>
            </a:r>
            <a:endParaRPr lang="ko-KR" altLang="en-US"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27" name="object 19">
            <a:extLst>
              <a:ext uri="{FF2B5EF4-FFF2-40B4-BE49-F238E27FC236}">
                <a16:creationId xmlns:a16="http://schemas.microsoft.com/office/drawing/2014/main" id="{CA9A9EC0-64B2-4F07-ACC8-D4E0D686114D}"/>
              </a:ext>
            </a:extLst>
          </p:cNvPr>
          <p:cNvSpPr/>
          <p:nvPr/>
        </p:nvSpPr>
        <p:spPr>
          <a:xfrm>
            <a:off x="64595" y="1297243"/>
            <a:ext cx="7455366" cy="504736"/>
          </a:xfrm>
          <a:custGeom>
            <a:avLst/>
            <a:gdLst/>
            <a:ahLst/>
            <a:cxnLst/>
            <a:rect l="l" t="t" r="r" b="b"/>
            <a:pathLst>
              <a:path w="2801620" h="5991225">
                <a:moveTo>
                  <a:pt x="2801111" y="0"/>
                </a:moveTo>
                <a:lnTo>
                  <a:pt x="0" y="0"/>
                </a:lnTo>
                <a:lnTo>
                  <a:pt x="0" y="5990844"/>
                </a:lnTo>
                <a:lnTo>
                  <a:pt x="2801111" y="5990844"/>
                </a:lnTo>
                <a:lnTo>
                  <a:pt x="2801111" y="0"/>
                </a:lnTo>
                <a:close/>
              </a:path>
            </a:pathLst>
          </a:custGeom>
          <a:ln w="3175">
            <a:solidFill>
              <a:srgbClr val="4B77C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/>
          <a:lstStyle/>
          <a:p>
            <a:endParaRPr sz="1463" dirty="0">
              <a:highlight>
                <a:srgbClr val="000000"/>
              </a:highlight>
            </a:endParaRPr>
          </a:p>
        </p:txBody>
      </p:sp>
      <p:sp>
        <p:nvSpPr>
          <p:cNvPr id="28" name="object 22">
            <a:extLst>
              <a:ext uri="{FF2B5EF4-FFF2-40B4-BE49-F238E27FC236}">
                <a16:creationId xmlns:a16="http://schemas.microsoft.com/office/drawing/2014/main" id="{62F004E7-E83A-4EF8-8F34-8A2CD9A453F6}"/>
              </a:ext>
            </a:extLst>
          </p:cNvPr>
          <p:cNvSpPr/>
          <p:nvPr/>
        </p:nvSpPr>
        <p:spPr>
          <a:xfrm>
            <a:off x="64595" y="1297285"/>
            <a:ext cx="1240175" cy="507825"/>
          </a:xfrm>
          <a:custGeom>
            <a:avLst/>
            <a:gdLst/>
            <a:ahLst/>
            <a:cxnLst/>
            <a:rect l="l" t="t" r="r" b="b"/>
            <a:pathLst>
              <a:path w="698500" h="260984">
                <a:moveTo>
                  <a:pt x="697992" y="0"/>
                </a:moveTo>
                <a:lnTo>
                  <a:pt x="0" y="0"/>
                </a:lnTo>
                <a:lnTo>
                  <a:pt x="0" y="260603"/>
                </a:lnTo>
                <a:lnTo>
                  <a:pt x="697992" y="260603"/>
                </a:lnTo>
                <a:lnTo>
                  <a:pt x="697992" y="0"/>
                </a:lnTo>
                <a:close/>
              </a:path>
            </a:pathLst>
          </a:custGeom>
          <a:solidFill>
            <a:srgbClr val="4B77C6"/>
          </a:solidFill>
          <a:ln>
            <a:solidFill>
              <a:srgbClr val="4B77C6"/>
            </a:solidFill>
          </a:ln>
        </p:spPr>
        <p:txBody>
          <a:bodyPr wrap="square" lIns="0" tIns="0" rIns="0" bIns="0" rtlCol="0"/>
          <a:lstStyle/>
          <a:p>
            <a:endParaRPr sz="1463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741859D-AA51-410A-851E-C95886EEBE55}"/>
              </a:ext>
            </a:extLst>
          </p:cNvPr>
          <p:cNvSpPr txBox="1"/>
          <p:nvPr/>
        </p:nvSpPr>
        <p:spPr>
          <a:xfrm>
            <a:off x="95187" y="1379744"/>
            <a:ext cx="11811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Purpose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5" name="object 45">
            <a:extLst>
              <a:ext uri="{FF2B5EF4-FFF2-40B4-BE49-F238E27FC236}">
                <a16:creationId xmlns:a16="http://schemas.microsoft.com/office/drawing/2014/main" id="{8C16BBB1-25FC-44A4-A5AB-5E843E4A15D3}"/>
              </a:ext>
            </a:extLst>
          </p:cNvPr>
          <p:cNvSpPr txBox="1"/>
          <p:nvPr/>
        </p:nvSpPr>
        <p:spPr>
          <a:xfrm>
            <a:off x="1304771" y="1296472"/>
            <a:ext cx="6291302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200" spc="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200" spc="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불량이미지를 입력하고 문의하는 웹 화면</a:t>
            </a:r>
            <a:endParaRPr sz="813" dirty="0">
              <a:latin typeface="Noto Sans CJK JP Bold"/>
              <a:cs typeface="Noto Sans CJK JP Bold"/>
            </a:endParaRPr>
          </a:p>
        </p:txBody>
      </p:sp>
    </p:spTree>
    <p:extLst>
      <p:ext uri="{BB962C8B-B14F-4D97-AF65-F5344CB8AC3E}">
        <p14:creationId xmlns:p14="http://schemas.microsoft.com/office/powerpoint/2010/main" val="26230710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id="{E83C6F55-D9A7-4B53-A9D3-81F6AD898B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32" name="object 14">
            <a:extLst>
              <a:ext uri="{FF2B5EF4-FFF2-40B4-BE49-F238E27FC236}">
                <a16:creationId xmlns:a16="http://schemas.microsoft.com/office/drawing/2014/main" id="{8D814BBE-C394-45A3-9FDB-9086C7257757}"/>
              </a:ext>
            </a:extLst>
          </p:cNvPr>
          <p:cNvSpPr txBox="1"/>
          <p:nvPr/>
        </p:nvSpPr>
        <p:spPr>
          <a:xfrm>
            <a:off x="2304015" y="2470405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altLang="ko-KR" sz="16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02 </a:t>
            </a:r>
            <a:r>
              <a:rPr lang="ko-KR" altLang="en-US" sz="16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시스템관리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7" name="object 14">
            <a:extLst>
              <a:ext uri="{FF2B5EF4-FFF2-40B4-BE49-F238E27FC236}">
                <a16:creationId xmlns:a16="http://schemas.microsoft.com/office/drawing/2014/main" id="{178B2091-006E-408E-B5BB-E5CC7AE73E6B}"/>
              </a:ext>
            </a:extLst>
          </p:cNvPr>
          <p:cNvSpPr txBox="1"/>
          <p:nvPr/>
        </p:nvSpPr>
        <p:spPr>
          <a:xfrm>
            <a:off x="2304015" y="3035810"/>
            <a:ext cx="3027286" cy="318197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2000" b="1" spc="37" dirty="0">
                <a:solidFill>
                  <a:srgbClr val="2C4A9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2000" b="1" spc="37" dirty="0">
                <a:solidFill>
                  <a:srgbClr val="2C4A9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3</a:t>
            </a:r>
            <a:r>
              <a:rPr lang="en-US" altLang="ko-KR" sz="1400" b="1" spc="37" dirty="0">
                <a:solidFill>
                  <a:srgbClr val="2C4A9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2000" b="1" spc="-8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기준정보관리</a:t>
            </a:r>
            <a:endParaRPr sz="2000" b="1" dirty="0">
              <a:solidFill>
                <a:schemeClr val="tx1">
                  <a:lumMod val="85000"/>
                  <a:lumOff val="1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2" name="object 14">
            <a:extLst>
              <a:ext uri="{FF2B5EF4-FFF2-40B4-BE49-F238E27FC236}">
                <a16:creationId xmlns:a16="http://schemas.microsoft.com/office/drawing/2014/main" id="{EE3B9541-9D4D-48B0-99EA-2598F4829F95}"/>
              </a:ext>
            </a:extLst>
          </p:cNvPr>
          <p:cNvSpPr txBox="1"/>
          <p:nvPr/>
        </p:nvSpPr>
        <p:spPr>
          <a:xfrm>
            <a:off x="2304015" y="3601216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4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작업지시관리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7" name="object 14">
            <a:extLst>
              <a:ext uri="{FF2B5EF4-FFF2-40B4-BE49-F238E27FC236}">
                <a16:creationId xmlns:a16="http://schemas.microsoft.com/office/drawing/2014/main" id="{E5A4E7A6-B017-42FD-B963-E2A8DE5442FD}"/>
              </a:ext>
            </a:extLst>
          </p:cNvPr>
          <p:cNvSpPr txBox="1"/>
          <p:nvPr/>
        </p:nvSpPr>
        <p:spPr>
          <a:xfrm>
            <a:off x="2304015" y="4166621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5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실적관리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52" name="object 14">
            <a:extLst>
              <a:ext uri="{FF2B5EF4-FFF2-40B4-BE49-F238E27FC236}">
                <a16:creationId xmlns:a16="http://schemas.microsoft.com/office/drawing/2014/main" id="{22E86203-82ED-4E09-8BC3-D3786A7BE5E5}"/>
              </a:ext>
            </a:extLst>
          </p:cNvPr>
          <p:cNvSpPr txBox="1"/>
          <p:nvPr/>
        </p:nvSpPr>
        <p:spPr>
          <a:xfrm>
            <a:off x="5809215" y="1905000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6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57" name="object 14">
            <a:extLst>
              <a:ext uri="{FF2B5EF4-FFF2-40B4-BE49-F238E27FC236}">
                <a16:creationId xmlns:a16="http://schemas.microsoft.com/office/drawing/2014/main" id="{2649E2C7-A62F-4EC8-97BD-16E73DDFE488}"/>
              </a:ext>
            </a:extLst>
          </p:cNvPr>
          <p:cNvSpPr txBox="1"/>
          <p:nvPr/>
        </p:nvSpPr>
        <p:spPr>
          <a:xfrm>
            <a:off x="5809215" y="2470405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7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일지관리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2" name="object 14">
            <a:extLst>
              <a:ext uri="{FF2B5EF4-FFF2-40B4-BE49-F238E27FC236}">
                <a16:creationId xmlns:a16="http://schemas.microsoft.com/office/drawing/2014/main" id="{709C3A63-E24F-4F44-979A-687718943837}"/>
              </a:ext>
            </a:extLst>
          </p:cNvPr>
          <p:cNvSpPr txBox="1"/>
          <p:nvPr/>
        </p:nvSpPr>
        <p:spPr>
          <a:xfrm>
            <a:off x="5809215" y="3035810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8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분석관리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7" name="object 14">
            <a:extLst>
              <a:ext uri="{FF2B5EF4-FFF2-40B4-BE49-F238E27FC236}">
                <a16:creationId xmlns:a16="http://schemas.microsoft.com/office/drawing/2014/main" id="{4530B7D2-2FFD-4887-9C82-396856817E8C}"/>
              </a:ext>
            </a:extLst>
          </p:cNvPr>
          <p:cNvSpPr txBox="1"/>
          <p:nvPr/>
        </p:nvSpPr>
        <p:spPr>
          <a:xfrm>
            <a:off x="5809215" y="3601215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9 </a:t>
            </a:r>
            <a:r>
              <a:rPr lang="ko-KR" altLang="en-US" sz="1600" b="1" spc="-8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금형관리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72" name="object 14">
            <a:extLst>
              <a:ext uri="{FF2B5EF4-FFF2-40B4-BE49-F238E27FC236}">
                <a16:creationId xmlns:a16="http://schemas.microsoft.com/office/drawing/2014/main" id="{7759E8B5-A2DA-4CE4-94CE-50675FEEC114}"/>
              </a:ext>
            </a:extLst>
          </p:cNvPr>
          <p:cNvSpPr txBox="1"/>
          <p:nvPr/>
        </p:nvSpPr>
        <p:spPr>
          <a:xfrm>
            <a:off x="5809215" y="4166620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10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현장운영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77" name="object 14">
            <a:extLst>
              <a:ext uri="{FF2B5EF4-FFF2-40B4-BE49-F238E27FC236}">
                <a16:creationId xmlns:a16="http://schemas.microsoft.com/office/drawing/2014/main" id="{668076B2-3DF5-4A8A-AC3D-F3D5078E2F74}"/>
              </a:ext>
            </a:extLst>
          </p:cNvPr>
          <p:cNvSpPr txBox="1"/>
          <p:nvPr/>
        </p:nvSpPr>
        <p:spPr>
          <a:xfrm>
            <a:off x="5809215" y="4732025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11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웹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83" name="object 14">
            <a:extLst>
              <a:ext uri="{FF2B5EF4-FFF2-40B4-BE49-F238E27FC236}">
                <a16:creationId xmlns:a16="http://schemas.microsoft.com/office/drawing/2014/main" id="{C5BAA339-DE40-45AE-9676-51A18E03EAC6}"/>
              </a:ext>
            </a:extLst>
          </p:cNvPr>
          <p:cNvSpPr txBox="1"/>
          <p:nvPr/>
        </p:nvSpPr>
        <p:spPr>
          <a:xfrm>
            <a:off x="2304015" y="1905000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altLang="ko-KR" sz="16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01 </a:t>
            </a:r>
            <a:r>
              <a:rPr lang="ko-KR" altLang="en-US" sz="1600" b="1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메인화면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4" name="object 14">
            <a:extLst>
              <a:ext uri="{FF2B5EF4-FFF2-40B4-BE49-F238E27FC236}">
                <a16:creationId xmlns:a16="http://schemas.microsoft.com/office/drawing/2014/main" id="{6A64257E-8BD1-4FAF-982A-B91AD7B62C73}"/>
              </a:ext>
            </a:extLst>
          </p:cNvPr>
          <p:cNvSpPr txBox="1"/>
          <p:nvPr/>
        </p:nvSpPr>
        <p:spPr>
          <a:xfrm>
            <a:off x="5791798" y="5358985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12 ERD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1484863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11</a:t>
              </a:r>
              <a:r>
                <a:rPr lang="en-US" altLang="ko-KR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웹</a:t>
              </a:r>
              <a:endPara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94134"/>
            <a:chOff x="0" y="867918"/>
            <a:chExt cx="12192000" cy="6057951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6045817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290851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 </a:t>
            </a:r>
            <a:r>
              <a:rPr lang="ko-KR" altLang="en-US" sz="1600" spc="16" dirty="0">
                <a:latin typeface="Noto Sans CJK JP Bold"/>
                <a:cs typeface="Noto Sans CJK JP Bold"/>
              </a:rPr>
              <a:t>불량문의 조회</a:t>
            </a:r>
            <a:endParaRPr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메뉴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불량이미지등록</a:t>
            </a:r>
            <a:r>
              <a:rPr lang="ko-KR" altLang="en-US" sz="1200" spc="-41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불량문의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불량문의조회</a:t>
            </a:r>
            <a:endParaRPr lang="ko-KR" altLang="en-US"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751189" y="1160686"/>
            <a:ext cx="2059623" cy="1217922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사진 업로드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모든 파일을 다운로드 받을 수 있다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삭제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내용을 삭제한다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2" name="슬라이드 번호 개체 틀 61">
            <a:extLst>
              <a:ext uri="{FF2B5EF4-FFF2-40B4-BE49-F238E27FC236}">
                <a16:creationId xmlns:a16="http://schemas.microsoft.com/office/drawing/2014/main" id="{DB40C00A-A56F-4FFA-A6B2-6530292A620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4764767" y="6491284"/>
            <a:ext cx="376466" cy="307777"/>
          </a:xfrm>
        </p:spPr>
        <p:txBody>
          <a:bodyPr/>
          <a:lstStyle/>
          <a:p>
            <a:pPr marL="30956" algn="ctr">
              <a:spcBef>
                <a:spcPts val="33"/>
              </a:spcBef>
            </a:pPr>
            <a:fld id="{81D60167-4931-47E6-BA6A-407CBD079E47}" type="slidenum">
              <a:rPr lang="en-US" altLang="ko-KR" sz="2000" spc="12" smtClean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pPr marL="30956" algn="ctr">
                <a:spcBef>
                  <a:spcPts val="33"/>
                </a:spcBef>
              </a:pPr>
              <a:t>60</a:t>
            </a:fld>
            <a:endParaRPr lang="en-US" altLang="ko-KR" sz="2000" spc="12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B556FC7C-5D22-44E6-82B8-C19649DB5D2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743"/>
          <a:stretch/>
        </p:blipFill>
        <p:spPr>
          <a:xfrm>
            <a:off x="64596" y="1858338"/>
            <a:ext cx="7410926" cy="4601858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DB93F9DC-F524-4EA2-842D-C9D104737E50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오휘석</a:t>
            </a:r>
            <a:endParaRPr lang="ko-KR" altLang="en-US"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27" name="object 19">
            <a:extLst>
              <a:ext uri="{FF2B5EF4-FFF2-40B4-BE49-F238E27FC236}">
                <a16:creationId xmlns:a16="http://schemas.microsoft.com/office/drawing/2014/main" id="{CB296C64-C370-4F74-8119-D2396303F676}"/>
              </a:ext>
            </a:extLst>
          </p:cNvPr>
          <p:cNvSpPr/>
          <p:nvPr/>
        </p:nvSpPr>
        <p:spPr>
          <a:xfrm>
            <a:off x="64595" y="1297243"/>
            <a:ext cx="7455366" cy="504736"/>
          </a:xfrm>
          <a:custGeom>
            <a:avLst/>
            <a:gdLst/>
            <a:ahLst/>
            <a:cxnLst/>
            <a:rect l="l" t="t" r="r" b="b"/>
            <a:pathLst>
              <a:path w="2801620" h="5991225">
                <a:moveTo>
                  <a:pt x="2801111" y="0"/>
                </a:moveTo>
                <a:lnTo>
                  <a:pt x="0" y="0"/>
                </a:lnTo>
                <a:lnTo>
                  <a:pt x="0" y="5990844"/>
                </a:lnTo>
                <a:lnTo>
                  <a:pt x="2801111" y="5990844"/>
                </a:lnTo>
                <a:lnTo>
                  <a:pt x="2801111" y="0"/>
                </a:lnTo>
                <a:close/>
              </a:path>
            </a:pathLst>
          </a:custGeom>
          <a:ln w="3175">
            <a:solidFill>
              <a:srgbClr val="4B77C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/>
          <a:lstStyle/>
          <a:p>
            <a:endParaRPr sz="1463" dirty="0">
              <a:highlight>
                <a:srgbClr val="000000"/>
              </a:highlight>
            </a:endParaRPr>
          </a:p>
        </p:txBody>
      </p:sp>
      <p:sp>
        <p:nvSpPr>
          <p:cNvPr id="28" name="object 22">
            <a:extLst>
              <a:ext uri="{FF2B5EF4-FFF2-40B4-BE49-F238E27FC236}">
                <a16:creationId xmlns:a16="http://schemas.microsoft.com/office/drawing/2014/main" id="{F848B53C-41E0-433C-98BF-515B3BEAF3BB}"/>
              </a:ext>
            </a:extLst>
          </p:cNvPr>
          <p:cNvSpPr/>
          <p:nvPr/>
        </p:nvSpPr>
        <p:spPr>
          <a:xfrm>
            <a:off x="64595" y="1297285"/>
            <a:ext cx="1240175" cy="507825"/>
          </a:xfrm>
          <a:custGeom>
            <a:avLst/>
            <a:gdLst/>
            <a:ahLst/>
            <a:cxnLst/>
            <a:rect l="l" t="t" r="r" b="b"/>
            <a:pathLst>
              <a:path w="698500" h="260984">
                <a:moveTo>
                  <a:pt x="697992" y="0"/>
                </a:moveTo>
                <a:lnTo>
                  <a:pt x="0" y="0"/>
                </a:lnTo>
                <a:lnTo>
                  <a:pt x="0" y="260603"/>
                </a:lnTo>
                <a:lnTo>
                  <a:pt x="697992" y="260603"/>
                </a:lnTo>
                <a:lnTo>
                  <a:pt x="697992" y="0"/>
                </a:lnTo>
                <a:close/>
              </a:path>
            </a:pathLst>
          </a:custGeom>
          <a:solidFill>
            <a:srgbClr val="4B77C6"/>
          </a:solidFill>
          <a:ln>
            <a:solidFill>
              <a:srgbClr val="4B77C6"/>
            </a:solidFill>
          </a:ln>
        </p:spPr>
        <p:txBody>
          <a:bodyPr wrap="square" lIns="0" tIns="0" rIns="0" bIns="0" rtlCol="0"/>
          <a:lstStyle/>
          <a:p>
            <a:endParaRPr sz="1463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F744B3D-16F8-4DF1-A4DF-C08B6EE54FB4}"/>
              </a:ext>
            </a:extLst>
          </p:cNvPr>
          <p:cNvSpPr txBox="1"/>
          <p:nvPr/>
        </p:nvSpPr>
        <p:spPr>
          <a:xfrm>
            <a:off x="95187" y="1379744"/>
            <a:ext cx="11811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Purpose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5" name="object 45">
            <a:extLst>
              <a:ext uri="{FF2B5EF4-FFF2-40B4-BE49-F238E27FC236}">
                <a16:creationId xmlns:a16="http://schemas.microsoft.com/office/drawing/2014/main" id="{DCEDF103-1C04-4752-BFA1-FA3B3ABE01A9}"/>
              </a:ext>
            </a:extLst>
          </p:cNvPr>
          <p:cNvSpPr txBox="1"/>
          <p:nvPr/>
        </p:nvSpPr>
        <p:spPr>
          <a:xfrm>
            <a:off x="1304771" y="1296472"/>
            <a:ext cx="6291302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등록한 불량이미지 내역을 확인할 수 있는 웹 화면</a:t>
            </a: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</p:spTree>
    <p:extLst>
      <p:ext uri="{BB962C8B-B14F-4D97-AF65-F5344CB8AC3E}">
        <p14:creationId xmlns:p14="http://schemas.microsoft.com/office/powerpoint/2010/main" val="172607306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id="{E83C6F55-D9A7-4B53-A9D3-81F6AD898B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32" name="object 14">
            <a:extLst>
              <a:ext uri="{FF2B5EF4-FFF2-40B4-BE49-F238E27FC236}">
                <a16:creationId xmlns:a16="http://schemas.microsoft.com/office/drawing/2014/main" id="{8D814BBE-C394-45A3-9FDB-9086C7257757}"/>
              </a:ext>
            </a:extLst>
          </p:cNvPr>
          <p:cNvSpPr txBox="1"/>
          <p:nvPr/>
        </p:nvSpPr>
        <p:spPr>
          <a:xfrm>
            <a:off x="2304015" y="2470405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altLang="ko-KR" sz="16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02 </a:t>
            </a:r>
            <a:r>
              <a:rPr lang="ko-KR" altLang="en-US" sz="16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시스템관리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7" name="object 14">
            <a:extLst>
              <a:ext uri="{FF2B5EF4-FFF2-40B4-BE49-F238E27FC236}">
                <a16:creationId xmlns:a16="http://schemas.microsoft.com/office/drawing/2014/main" id="{178B2091-006E-408E-B5BB-E5CC7AE73E6B}"/>
              </a:ext>
            </a:extLst>
          </p:cNvPr>
          <p:cNvSpPr txBox="1"/>
          <p:nvPr/>
        </p:nvSpPr>
        <p:spPr>
          <a:xfrm>
            <a:off x="2304015" y="3035810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3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기준정보관리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2" name="object 14">
            <a:extLst>
              <a:ext uri="{FF2B5EF4-FFF2-40B4-BE49-F238E27FC236}">
                <a16:creationId xmlns:a16="http://schemas.microsoft.com/office/drawing/2014/main" id="{EE3B9541-9D4D-48B0-99EA-2598F4829F95}"/>
              </a:ext>
            </a:extLst>
          </p:cNvPr>
          <p:cNvSpPr txBox="1"/>
          <p:nvPr/>
        </p:nvSpPr>
        <p:spPr>
          <a:xfrm>
            <a:off x="2304015" y="3601216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4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작업지시관리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7" name="object 14">
            <a:extLst>
              <a:ext uri="{FF2B5EF4-FFF2-40B4-BE49-F238E27FC236}">
                <a16:creationId xmlns:a16="http://schemas.microsoft.com/office/drawing/2014/main" id="{E5A4E7A6-B017-42FD-B963-E2A8DE5442FD}"/>
              </a:ext>
            </a:extLst>
          </p:cNvPr>
          <p:cNvSpPr txBox="1"/>
          <p:nvPr/>
        </p:nvSpPr>
        <p:spPr>
          <a:xfrm>
            <a:off x="2304015" y="4166621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5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실적관리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52" name="object 14">
            <a:extLst>
              <a:ext uri="{FF2B5EF4-FFF2-40B4-BE49-F238E27FC236}">
                <a16:creationId xmlns:a16="http://schemas.microsoft.com/office/drawing/2014/main" id="{22E86203-82ED-4E09-8BC3-D3786A7BE5E5}"/>
              </a:ext>
            </a:extLst>
          </p:cNvPr>
          <p:cNvSpPr txBox="1"/>
          <p:nvPr/>
        </p:nvSpPr>
        <p:spPr>
          <a:xfrm>
            <a:off x="5809215" y="1905000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6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57" name="object 14">
            <a:extLst>
              <a:ext uri="{FF2B5EF4-FFF2-40B4-BE49-F238E27FC236}">
                <a16:creationId xmlns:a16="http://schemas.microsoft.com/office/drawing/2014/main" id="{2649E2C7-A62F-4EC8-97BD-16E73DDFE488}"/>
              </a:ext>
            </a:extLst>
          </p:cNvPr>
          <p:cNvSpPr txBox="1"/>
          <p:nvPr/>
        </p:nvSpPr>
        <p:spPr>
          <a:xfrm>
            <a:off x="5809215" y="2470405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7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일지관리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2" name="object 14">
            <a:extLst>
              <a:ext uri="{FF2B5EF4-FFF2-40B4-BE49-F238E27FC236}">
                <a16:creationId xmlns:a16="http://schemas.microsoft.com/office/drawing/2014/main" id="{709C3A63-E24F-4F44-979A-687718943837}"/>
              </a:ext>
            </a:extLst>
          </p:cNvPr>
          <p:cNvSpPr txBox="1"/>
          <p:nvPr/>
        </p:nvSpPr>
        <p:spPr>
          <a:xfrm>
            <a:off x="5809215" y="3035810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8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분석관리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7" name="object 14">
            <a:extLst>
              <a:ext uri="{FF2B5EF4-FFF2-40B4-BE49-F238E27FC236}">
                <a16:creationId xmlns:a16="http://schemas.microsoft.com/office/drawing/2014/main" id="{4530B7D2-2FFD-4887-9C82-396856817E8C}"/>
              </a:ext>
            </a:extLst>
          </p:cNvPr>
          <p:cNvSpPr txBox="1"/>
          <p:nvPr/>
        </p:nvSpPr>
        <p:spPr>
          <a:xfrm>
            <a:off x="5809215" y="3601215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9 </a:t>
            </a:r>
            <a:r>
              <a:rPr lang="ko-KR" altLang="en-US" sz="1600" b="1" spc="-8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금형관리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72" name="object 14">
            <a:extLst>
              <a:ext uri="{FF2B5EF4-FFF2-40B4-BE49-F238E27FC236}">
                <a16:creationId xmlns:a16="http://schemas.microsoft.com/office/drawing/2014/main" id="{7759E8B5-A2DA-4CE4-94CE-50675FEEC114}"/>
              </a:ext>
            </a:extLst>
          </p:cNvPr>
          <p:cNvSpPr txBox="1"/>
          <p:nvPr/>
        </p:nvSpPr>
        <p:spPr>
          <a:xfrm>
            <a:off x="5809215" y="4166620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10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현장운영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83" name="object 14">
            <a:extLst>
              <a:ext uri="{FF2B5EF4-FFF2-40B4-BE49-F238E27FC236}">
                <a16:creationId xmlns:a16="http://schemas.microsoft.com/office/drawing/2014/main" id="{C5BAA339-DE40-45AE-9676-51A18E03EAC6}"/>
              </a:ext>
            </a:extLst>
          </p:cNvPr>
          <p:cNvSpPr txBox="1"/>
          <p:nvPr/>
        </p:nvSpPr>
        <p:spPr>
          <a:xfrm>
            <a:off x="2304015" y="1905000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altLang="ko-KR" sz="16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01 </a:t>
            </a:r>
            <a:r>
              <a:rPr lang="ko-KR" altLang="en-US" sz="1600" b="1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메인화면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4" name="object 14">
            <a:extLst>
              <a:ext uri="{FF2B5EF4-FFF2-40B4-BE49-F238E27FC236}">
                <a16:creationId xmlns:a16="http://schemas.microsoft.com/office/drawing/2014/main" id="{15289C28-B7DE-4A4B-B699-A14C09D2C87D}"/>
              </a:ext>
            </a:extLst>
          </p:cNvPr>
          <p:cNvSpPr txBox="1"/>
          <p:nvPr/>
        </p:nvSpPr>
        <p:spPr>
          <a:xfrm>
            <a:off x="5791798" y="5358985"/>
            <a:ext cx="3027286" cy="318196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altLang="ko-KR" sz="2000" b="1" spc="37" dirty="0">
                <a:solidFill>
                  <a:srgbClr val="2C479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12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20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ERD</a:t>
            </a:r>
            <a:endParaRPr sz="20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5" name="object 14">
            <a:extLst>
              <a:ext uri="{FF2B5EF4-FFF2-40B4-BE49-F238E27FC236}">
                <a16:creationId xmlns:a16="http://schemas.microsoft.com/office/drawing/2014/main" id="{E9B861E6-D01F-413B-AC23-F00E13C98829}"/>
              </a:ext>
            </a:extLst>
          </p:cNvPr>
          <p:cNvSpPr txBox="1"/>
          <p:nvPr/>
        </p:nvSpPr>
        <p:spPr>
          <a:xfrm>
            <a:off x="5809215" y="4732025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11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웹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1680051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06</a:t>
              </a:r>
              <a:r>
                <a:rPr lang="ko-KR" altLang="en-US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품질관리</a:t>
              </a:r>
              <a:endPara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sp>
        <p:nvSpPr>
          <p:cNvPr id="21" name="object 21"/>
          <p:cNvSpPr/>
          <p:nvPr/>
        </p:nvSpPr>
        <p:spPr>
          <a:xfrm>
            <a:off x="-14223" y="566061"/>
            <a:ext cx="9906000" cy="3089"/>
          </a:xfrm>
          <a:custGeom>
            <a:avLst/>
            <a:gdLst/>
            <a:ahLst/>
            <a:cxnLst/>
            <a:rect l="l" t="t" r="r" b="b"/>
            <a:pathLst>
              <a:path w="12192000" h="3175">
                <a:moveTo>
                  <a:pt x="0" y="0"/>
                </a:moveTo>
                <a:lnTo>
                  <a:pt x="12192000" y="0"/>
                </a:lnTo>
              </a:path>
              <a:path w="12192000" h="3175">
                <a:moveTo>
                  <a:pt x="0" y="3048"/>
                </a:moveTo>
                <a:lnTo>
                  <a:pt x="12192000" y="3048"/>
                </a:lnTo>
              </a:path>
            </a:pathLst>
          </a:custGeom>
          <a:ln w="4572">
            <a:solidFill>
              <a:srgbClr val="4B77C6"/>
            </a:solidFill>
          </a:ln>
        </p:spPr>
        <p:txBody>
          <a:bodyPr wrap="square" lIns="0" tIns="0" rIns="0" bIns="0" rtlCol="0"/>
          <a:lstStyle/>
          <a:p>
            <a:endParaRPr sz="1463"/>
          </a:p>
        </p:txBody>
      </p:sp>
      <p:sp>
        <p:nvSpPr>
          <p:cNvPr id="25" name="object 25"/>
          <p:cNvSpPr txBox="1"/>
          <p:nvPr/>
        </p:nvSpPr>
        <p:spPr>
          <a:xfrm>
            <a:off x="132038" y="703368"/>
            <a:ext cx="5354362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 </a:t>
            </a:r>
            <a:r>
              <a:rPr lang="en-US" altLang="ko-KR" sz="1600" spc="16" dirty="0">
                <a:latin typeface="Noto Sans CJK JP Bold"/>
                <a:cs typeface="Noto Sans CJK JP Bold"/>
              </a:rPr>
              <a:t># </a:t>
            </a:r>
            <a:r>
              <a:rPr lang="ko-KR" altLang="en-US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품질관리 </a:t>
            </a:r>
            <a:r>
              <a:rPr lang="en-US" altLang="ko-KR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ER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품질관리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ER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751189" y="1160686"/>
            <a:ext cx="2059623" cy="1081089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62" name="슬라이드 번호 개체 틀 61">
            <a:extLst>
              <a:ext uri="{FF2B5EF4-FFF2-40B4-BE49-F238E27FC236}">
                <a16:creationId xmlns:a16="http://schemas.microsoft.com/office/drawing/2014/main" id="{DB40C00A-A56F-4FFA-A6B2-6530292A620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4764767" y="6491284"/>
            <a:ext cx="376466" cy="307777"/>
          </a:xfrm>
        </p:spPr>
        <p:txBody>
          <a:bodyPr/>
          <a:lstStyle/>
          <a:p>
            <a:pPr marL="30956" algn="ctr">
              <a:spcBef>
                <a:spcPts val="33"/>
              </a:spcBef>
            </a:pPr>
            <a:fld id="{81D60167-4931-47E6-BA6A-407CBD079E47}" type="slidenum">
              <a:rPr lang="en-US" altLang="ko-KR" sz="2000" spc="12" smtClean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pPr marL="30956" algn="ctr">
                <a:spcBef>
                  <a:spcPts val="33"/>
                </a:spcBef>
              </a:pPr>
              <a:t>62</a:t>
            </a:fld>
            <a:endParaRPr lang="en-US" altLang="ko-KR" sz="2000" spc="12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pic>
        <p:nvPicPr>
          <p:cNvPr id="3" name="그림 2" descr="컴퓨터, 실내, 하얀색, 노트북이(가) 표시된 사진&#10;&#10;자동 생성된 설명">
            <a:extLst>
              <a:ext uri="{FF2B5EF4-FFF2-40B4-BE49-F238E27FC236}">
                <a16:creationId xmlns:a16="http://schemas.microsoft.com/office/drawing/2014/main" id="{E3393BC9-32C5-4FD5-85A6-2004FA3DB0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92" y="1255552"/>
            <a:ext cx="9731520" cy="521082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3277E6F-2D82-494A-A676-2705E3770BE4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오휘석</a:t>
            </a:r>
            <a:endParaRPr lang="ko-KR" altLang="en-US"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0417532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10</a:t>
              </a:r>
              <a:r>
                <a:rPr lang="ko-KR" altLang="en-US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en-US" altLang="ko-KR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ERD</a:t>
              </a:r>
              <a:endPara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sp>
        <p:nvSpPr>
          <p:cNvPr id="21" name="object 21"/>
          <p:cNvSpPr/>
          <p:nvPr/>
        </p:nvSpPr>
        <p:spPr>
          <a:xfrm>
            <a:off x="-14223" y="566061"/>
            <a:ext cx="9906000" cy="3089"/>
          </a:xfrm>
          <a:custGeom>
            <a:avLst/>
            <a:gdLst/>
            <a:ahLst/>
            <a:cxnLst/>
            <a:rect l="l" t="t" r="r" b="b"/>
            <a:pathLst>
              <a:path w="12192000" h="3175">
                <a:moveTo>
                  <a:pt x="0" y="0"/>
                </a:moveTo>
                <a:lnTo>
                  <a:pt x="12192000" y="0"/>
                </a:lnTo>
              </a:path>
              <a:path w="12192000" h="3175">
                <a:moveTo>
                  <a:pt x="0" y="3048"/>
                </a:moveTo>
                <a:lnTo>
                  <a:pt x="12192000" y="3048"/>
                </a:lnTo>
              </a:path>
            </a:pathLst>
          </a:custGeom>
          <a:ln w="4572">
            <a:solidFill>
              <a:srgbClr val="4B77C6"/>
            </a:solidFill>
          </a:ln>
        </p:spPr>
        <p:txBody>
          <a:bodyPr wrap="square" lIns="0" tIns="0" rIns="0" bIns="0" rtlCol="0"/>
          <a:lstStyle/>
          <a:p>
            <a:endParaRPr sz="1463"/>
          </a:p>
        </p:txBody>
      </p:sp>
      <p:sp>
        <p:nvSpPr>
          <p:cNvPr id="25" name="object 25"/>
          <p:cNvSpPr txBox="1"/>
          <p:nvPr/>
        </p:nvSpPr>
        <p:spPr>
          <a:xfrm>
            <a:off x="132038" y="703368"/>
            <a:ext cx="5354362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 </a:t>
            </a:r>
            <a:r>
              <a:rPr lang="en-US" altLang="ko-KR" sz="1600" spc="16" dirty="0">
                <a:latin typeface="Noto Sans CJK JP Bold"/>
                <a:cs typeface="Noto Sans CJK JP Bold"/>
              </a:rPr>
              <a:t># </a:t>
            </a:r>
            <a:r>
              <a:rPr lang="ko-KR" altLang="en-US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실적관리 </a:t>
            </a:r>
            <a:r>
              <a:rPr lang="en-US" altLang="ko-KR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ER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실적관리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ER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751189" y="1160686"/>
            <a:ext cx="2059623" cy="1081089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62" name="슬라이드 번호 개체 틀 61">
            <a:extLst>
              <a:ext uri="{FF2B5EF4-FFF2-40B4-BE49-F238E27FC236}">
                <a16:creationId xmlns:a16="http://schemas.microsoft.com/office/drawing/2014/main" id="{DB40C00A-A56F-4FFA-A6B2-6530292A620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4764767" y="6491284"/>
            <a:ext cx="376466" cy="307777"/>
          </a:xfrm>
        </p:spPr>
        <p:txBody>
          <a:bodyPr/>
          <a:lstStyle/>
          <a:p>
            <a:pPr marL="30956" algn="ctr">
              <a:spcBef>
                <a:spcPts val="33"/>
              </a:spcBef>
            </a:pPr>
            <a:fld id="{81D60167-4931-47E6-BA6A-407CBD079E47}" type="slidenum">
              <a:rPr lang="en-US" altLang="ko-KR" sz="2000" spc="12" smtClean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pPr marL="30956" algn="ctr">
                <a:spcBef>
                  <a:spcPts val="33"/>
                </a:spcBef>
              </a:pPr>
              <a:t>63</a:t>
            </a:fld>
            <a:endParaRPr lang="en-US" altLang="ko-KR" sz="2000" spc="12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pic>
        <p:nvPicPr>
          <p:cNvPr id="9" name="그림 8" descr="실내, 컴퓨터, 테이블, 책상이(가) 표시된 사진&#10;&#10;자동 생성된 설명">
            <a:extLst>
              <a:ext uri="{FF2B5EF4-FFF2-40B4-BE49-F238E27FC236}">
                <a16:creationId xmlns:a16="http://schemas.microsoft.com/office/drawing/2014/main" id="{810C363F-9925-4D26-86BA-99D44B3280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25" y="1299385"/>
            <a:ext cx="9731387" cy="5095237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241B0815-B0FF-443F-9CBB-14E2F408E5D4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오휘석</a:t>
            </a:r>
            <a:endParaRPr lang="ko-KR" altLang="en-US"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9465551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12</a:t>
              </a:r>
              <a:r>
                <a:rPr lang="ko-KR" altLang="en-US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en-US" altLang="ko-KR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ERD</a:t>
              </a:r>
              <a:endPara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sp>
        <p:nvSpPr>
          <p:cNvPr id="21" name="object 21"/>
          <p:cNvSpPr/>
          <p:nvPr/>
        </p:nvSpPr>
        <p:spPr>
          <a:xfrm>
            <a:off x="-14223" y="566061"/>
            <a:ext cx="9906000" cy="3089"/>
          </a:xfrm>
          <a:custGeom>
            <a:avLst/>
            <a:gdLst/>
            <a:ahLst/>
            <a:cxnLst/>
            <a:rect l="l" t="t" r="r" b="b"/>
            <a:pathLst>
              <a:path w="12192000" h="3175">
                <a:moveTo>
                  <a:pt x="0" y="0"/>
                </a:moveTo>
                <a:lnTo>
                  <a:pt x="12192000" y="0"/>
                </a:lnTo>
              </a:path>
              <a:path w="12192000" h="3175">
                <a:moveTo>
                  <a:pt x="0" y="3048"/>
                </a:moveTo>
                <a:lnTo>
                  <a:pt x="12192000" y="3048"/>
                </a:lnTo>
              </a:path>
            </a:pathLst>
          </a:custGeom>
          <a:ln w="4572">
            <a:solidFill>
              <a:srgbClr val="4B77C6"/>
            </a:solidFill>
          </a:ln>
        </p:spPr>
        <p:txBody>
          <a:bodyPr wrap="square" lIns="0" tIns="0" rIns="0" bIns="0" rtlCol="0"/>
          <a:lstStyle/>
          <a:p>
            <a:endParaRPr sz="1463"/>
          </a:p>
        </p:txBody>
      </p:sp>
      <p:sp>
        <p:nvSpPr>
          <p:cNvPr id="25" name="object 25"/>
          <p:cNvSpPr txBox="1"/>
          <p:nvPr/>
        </p:nvSpPr>
        <p:spPr>
          <a:xfrm>
            <a:off x="132038" y="703368"/>
            <a:ext cx="5354362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 </a:t>
            </a:r>
            <a:r>
              <a:rPr lang="en-US" altLang="ko-KR" sz="1600" spc="16" dirty="0">
                <a:latin typeface="Noto Sans CJK JP Bold"/>
                <a:cs typeface="Noto Sans CJK JP Bold"/>
              </a:rPr>
              <a:t># </a:t>
            </a:r>
            <a:r>
              <a:rPr lang="ko-KR" altLang="en-US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 할당</a:t>
            </a:r>
            <a:r>
              <a:rPr lang="en-US" altLang="ko-KR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 시작</a:t>
            </a:r>
            <a:r>
              <a:rPr lang="en-US" altLang="ko-KR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/</a:t>
            </a:r>
            <a:r>
              <a:rPr lang="ko-KR" altLang="en-US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종료</a:t>
            </a:r>
            <a:r>
              <a:rPr lang="en-US" altLang="ko-KR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 </a:t>
            </a:r>
            <a:r>
              <a:rPr lang="en-US" altLang="ko-KR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ER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 할당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 시작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/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종료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ER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751189" y="1160686"/>
            <a:ext cx="2059623" cy="1081089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62" name="슬라이드 번호 개체 틀 61">
            <a:extLst>
              <a:ext uri="{FF2B5EF4-FFF2-40B4-BE49-F238E27FC236}">
                <a16:creationId xmlns:a16="http://schemas.microsoft.com/office/drawing/2014/main" id="{DB40C00A-A56F-4FFA-A6B2-6530292A620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4764767" y="6491284"/>
            <a:ext cx="376466" cy="307777"/>
          </a:xfrm>
        </p:spPr>
        <p:txBody>
          <a:bodyPr/>
          <a:lstStyle/>
          <a:p>
            <a:pPr marL="30956" algn="ctr">
              <a:spcBef>
                <a:spcPts val="33"/>
              </a:spcBef>
            </a:pPr>
            <a:fld id="{81D60167-4931-47E6-BA6A-407CBD079E47}" type="slidenum">
              <a:rPr lang="en-US" altLang="ko-KR" sz="2000" spc="12" smtClean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pPr marL="30956" algn="ctr">
                <a:spcBef>
                  <a:spcPts val="33"/>
                </a:spcBef>
              </a:pPr>
              <a:t>64</a:t>
            </a:fld>
            <a:endParaRPr lang="en-US" altLang="ko-KR" sz="2000" spc="12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241B0815-B0FF-443F-9CBB-14E2F408E5D4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오휘석</a:t>
            </a:r>
            <a:endParaRPr lang="ko-KR" altLang="en-US"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3" name="그림 2" descr="컴퓨터이(가) 표시된 사진&#10;&#10;자동 생성된 설명">
            <a:extLst>
              <a:ext uri="{FF2B5EF4-FFF2-40B4-BE49-F238E27FC236}">
                <a16:creationId xmlns:a16="http://schemas.microsoft.com/office/drawing/2014/main" id="{9382F032-1CF5-47F8-BF05-F4F714A0EF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066" y="1442321"/>
            <a:ext cx="4972934" cy="5105474"/>
          </a:xfrm>
          <a:prstGeom prst="rect">
            <a:avLst/>
          </a:prstGeom>
        </p:spPr>
      </p:pic>
      <p:pic>
        <p:nvPicPr>
          <p:cNvPr id="22" name="그림 21" descr="스크린샷이(가) 표시된 사진&#10;&#10;자동 생성된 설명">
            <a:extLst>
              <a:ext uri="{FF2B5EF4-FFF2-40B4-BE49-F238E27FC236}">
                <a16:creationId xmlns:a16="http://schemas.microsoft.com/office/drawing/2014/main" id="{8F6FF529-6F38-4FA6-886C-7E72FA46236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627" y="1391748"/>
            <a:ext cx="3352507" cy="5099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45246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12</a:t>
              </a:r>
              <a:r>
                <a:rPr lang="ko-KR" altLang="en-US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en-US" altLang="ko-KR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ERD</a:t>
              </a:r>
              <a:endPara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sp>
        <p:nvSpPr>
          <p:cNvPr id="21" name="object 21"/>
          <p:cNvSpPr/>
          <p:nvPr/>
        </p:nvSpPr>
        <p:spPr>
          <a:xfrm>
            <a:off x="-14223" y="566061"/>
            <a:ext cx="9906000" cy="3089"/>
          </a:xfrm>
          <a:custGeom>
            <a:avLst/>
            <a:gdLst/>
            <a:ahLst/>
            <a:cxnLst/>
            <a:rect l="l" t="t" r="r" b="b"/>
            <a:pathLst>
              <a:path w="12192000" h="3175">
                <a:moveTo>
                  <a:pt x="0" y="0"/>
                </a:moveTo>
                <a:lnTo>
                  <a:pt x="12192000" y="0"/>
                </a:lnTo>
              </a:path>
              <a:path w="12192000" h="3175">
                <a:moveTo>
                  <a:pt x="0" y="3048"/>
                </a:moveTo>
                <a:lnTo>
                  <a:pt x="12192000" y="3048"/>
                </a:lnTo>
              </a:path>
            </a:pathLst>
          </a:custGeom>
          <a:ln w="4572">
            <a:solidFill>
              <a:srgbClr val="4B77C6"/>
            </a:solidFill>
          </a:ln>
        </p:spPr>
        <p:txBody>
          <a:bodyPr wrap="square" lIns="0" tIns="0" rIns="0" bIns="0" rtlCol="0"/>
          <a:lstStyle/>
          <a:p>
            <a:endParaRPr sz="1463"/>
          </a:p>
        </p:txBody>
      </p:sp>
      <p:sp>
        <p:nvSpPr>
          <p:cNvPr id="25" name="object 25"/>
          <p:cNvSpPr txBox="1"/>
          <p:nvPr/>
        </p:nvSpPr>
        <p:spPr>
          <a:xfrm>
            <a:off x="132038" y="703368"/>
            <a:ext cx="5354362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 </a:t>
            </a:r>
            <a:r>
              <a:rPr lang="en-US" altLang="ko-KR" sz="1600" spc="16" dirty="0">
                <a:latin typeface="Noto Sans CJK JP Bold"/>
                <a:cs typeface="Noto Sans CJK JP Bold"/>
              </a:rPr>
              <a:t># </a:t>
            </a:r>
            <a:r>
              <a:rPr lang="ko-KR" altLang="en-US" sz="1600" spc="16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성형 작업</a:t>
            </a:r>
            <a:r>
              <a:rPr lang="en-US" altLang="ko-KR" sz="1600" spc="16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- </a:t>
            </a:r>
            <a:r>
              <a:rPr lang="ko-KR" altLang="en-US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금형 내역 </a:t>
            </a:r>
            <a:r>
              <a:rPr lang="en-US" altLang="ko-KR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ER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성형 작업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- 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금형 내역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ER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751189" y="1160686"/>
            <a:ext cx="2059623" cy="1081089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62" name="슬라이드 번호 개체 틀 61">
            <a:extLst>
              <a:ext uri="{FF2B5EF4-FFF2-40B4-BE49-F238E27FC236}">
                <a16:creationId xmlns:a16="http://schemas.microsoft.com/office/drawing/2014/main" id="{DB40C00A-A56F-4FFA-A6B2-6530292A620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4764767" y="6491284"/>
            <a:ext cx="376466" cy="307777"/>
          </a:xfrm>
        </p:spPr>
        <p:txBody>
          <a:bodyPr/>
          <a:lstStyle/>
          <a:p>
            <a:pPr marL="30956" algn="ctr">
              <a:spcBef>
                <a:spcPts val="33"/>
              </a:spcBef>
            </a:pPr>
            <a:fld id="{81D60167-4931-47E6-BA6A-407CBD079E47}" type="slidenum">
              <a:rPr lang="en-US" altLang="ko-KR" sz="2000" spc="12" smtClean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pPr marL="30956" algn="ctr">
                <a:spcBef>
                  <a:spcPts val="33"/>
                </a:spcBef>
              </a:pPr>
              <a:t>65</a:t>
            </a:fld>
            <a:endParaRPr lang="en-US" altLang="ko-KR" sz="2000" spc="12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241B0815-B0FF-443F-9CBB-14E2F408E5D4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오휘석</a:t>
            </a:r>
            <a:endParaRPr lang="ko-KR" altLang="en-US"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23" name="그림 22" descr="스크린샷이(가) 표시된 사진&#10;&#10;자동 생성된 설명">
            <a:extLst>
              <a:ext uri="{FF2B5EF4-FFF2-40B4-BE49-F238E27FC236}">
                <a16:creationId xmlns:a16="http://schemas.microsoft.com/office/drawing/2014/main" id="{2232AFA3-F339-4CB7-B066-65077AC342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2242" y="1746682"/>
            <a:ext cx="3055221" cy="351519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E15B091-623B-441E-995B-3EA76792E9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8242" y="3802616"/>
            <a:ext cx="327688" cy="1044030"/>
          </a:xfrm>
          <a:prstGeom prst="rect">
            <a:avLst/>
          </a:prstGeom>
        </p:spPr>
      </p:pic>
      <p:pic>
        <p:nvPicPr>
          <p:cNvPr id="10" name="그림 9" descr="거리, 측면, 대형, 주차이(가) 표시된 사진&#10;&#10;자동 생성된 설명">
            <a:extLst>
              <a:ext uri="{FF2B5EF4-FFF2-40B4-BE49-F238E27FC236}">
                <a16:creationId xmlns:a16="http://schemas.microsoft.com/office/drawing/2014/main" id="{B75DD56F-B4B5-4D23-92AE-3E3396BE024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5042" y="1912856"/>
            <a:ext cx="1108600" cy="4249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32735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12</a:t>
              </a:r>
              <a:r>
                <a:rPr lang="ko-KR" altLang="en-US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en-US" altLang="ko-KR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ERD</a:t>
              </a:r>
              <a:endPara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sp>
        <p:nvSpPr>
          <p:cNvPr id="21" name="object 21"/>
          <p:cNvSpPr/>
          <p:nvPr/>
        </p:nvSpPr>
        <p:spPr>
          <a:xfrm>
            <a:off x="-14223" y="566061"/>
            <a:ext cx="9906000" cy="3089"/>
          </a:xfrm>
          <a:custGeom>
            <a:avLst/>
            <a:gdLst/>
            <a:ahLst/>
            <a:cxnLst/>
            <a:rect l="l" t="t" r="r" b="b"/>
            <a:pathLst>
              <a:path w="12192000" h="3175">
                <a:moveTo>
                  <a:pt x="0" y="0"/>
                </a:moveTo>
                <a:lnTo>
                  <a:pt x="12192000" y="0"/>
                </a:lnTo>
              </a:path>
              <a:path w="12192000" h="3175">
                <a:moveTo>
                  <a:pt x="0" y="3048"/>
                </a:moveTo>
                <a:lnTo>
                  <a:pt x="12192000" y="3048"/>
                </a:lnTo>
              </a:path>
            </a:pathLst>
          </a:custGeom>
          <a:ln w="4572">
            <a:solidFill>
              <a:srgbClr val="4B77C6"/>
            </a:solidFill>
          </a:ln>
        </p:spPr>
        <p:txBody>
          <a:bodyPr wrap="square" lIns="0" tIns="0" rIns="0" bIns="0" rtlCol="0"/>
          <a:lstStyle/>
          <a:p>
            <a:endParaRPr sz="1463"/>
          </a:p>
        </p:txBody>
      </p:sp>
      <p:sp>
        <p:nvSpPr>
          <p:cNvPr id="25" name="object 25"/>
          <p:cNvSpPr txBox="1"/>
          <p:nvPr/>
        </p:nvSpPr>
        <p:spPr>
          <a:xfrm>
            <a:off x="132038" y="703368"/>
            <a:ext cx="5354362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 </a:t>
            </a:r>
            <a:r>
              <a:rPr lang="en-US" altLang="ko-KR" sz="1600" spc="16" dirty="0">
                <a:latin typeface="Noto Sans CJK JP Bold"/>
                <a:cs typeface="Noto Sans CJK JP Bold"/>
              </a:rPr>
              <a:t># </a:t>
            </a:r>
            <a:r>
              <a:rPr lang="ko-KR" altLang="en-US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대차 현황</a:t>
            </a:r>
            <a:r>
              <a:rPr lang="en-US" altLang="ko-KR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/ </a:t>
            </a:r>
            <a:r>
              <a:rPr lang="ko-KR" altLang="en-US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내역 </a:t>
            </a:r>
            <a:r>
              <a:rPr lang="en-US" altLang="ko-KR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ER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대차 현황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/ 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내역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소성작업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대차 비우기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ER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751189" y="1160686"/>
            <a:ext cx="2059623" cy="1081089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62" name="슬라이드 번호 개체 틀 61">
            <a:extLst>
              <a:ext uri="{FF2B5EF4-FFF2-40B4-BE49-F238E27FC236}">
                <a16:creationId xmlns:a16="http://schemas.microsoft.com/office/drawing/2014/main" id="{DB40C00A-A56F-4FFA-A6B2-6530292A620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4764767" y="6491284"/>
            <a:ext cx="376466" cy="307777"/>
          </a:xfrm>
        </p:spPr>
        <p:txBody>
          <a:bodyPr/>
          <a:lstStyle/>
          <a:p>
            <a:pPr marL="30956" algn="ctr">
              <a:spcBef>
                <a:spcPts val="33"/>
              </a:spcBef>
            </a:pPr>
            <a:fld id="{81D60167-4931-47E6-BA6A-407CBD079E47}" type="slidenum">
              <a:rPr lang="en-US" altLang="ko-KR" sz="2000" spc="12" smtClean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pPr marL="30956" algn="ctr">
                <a:spcBef>
                  <a:spcPts val="33"/>
                </a:spcBef>
              </a:pPr>
              <a:t>66</a:t>
            </a:fld>
            <a:endParaRPr lang="en-US" altLang="ko-KR" sz="2000" spc="12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241B0815-B0FF-443F-9CBB-14E2F408E5D4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오휘석</a:t>
            </a:r>
            <a:endParaRPr lang="ko-KR" altLang="en-US"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8ABC9A1-B1E5-4EE3-9CD4-36D3596729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4824" y="1282441"/>
            <a:ext cx="5436352" cy="516728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E84AFA0-943D-42F6-AFBE-7674C667E4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956" y="2573735"/>
            <a:ext cx="898230" cy="387599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7834DEC-4E88-47EB-87F6-677A3870CF0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793"/>
          <a:stretch/>
        </p:blipFill>
        <p:spPr>
          <a:xfrm>
            <a:off x="2010186" y="4953000"/>
            <a:ext cx="228600" cy="798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28276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12</a:t>
              </a:r>
              <a:r>
                <a:rPr lang="ko-KR" altLang="en-US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en-US" altLang="ko-KR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ERD</a:t>
              </a:r>
              <a:endPara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sp>
        <p:nvSpPr>
          <p:cNvPr id="21" name="object 21"/>
          <p:cNvSpPr/>
          <p:nvPr/>
        </p:nvSpPr>
        <p:spPr>
          <a:xfrm>
            <a:off x="-14223" y="566061"/>
            <a:ext cx="9906000" cy="3089"/>
          </a:xfrm>
          <a:custGeom>
            <a:avLst/>
            <a:gdLst/>
            <a:ahLst/>
            <a:cxnLst/>
            <a:rect l="l" t="t" r="r" b="b"/>
            <a:pathLst>
              <a:path w="12192000" h="3175">
                <a:moveTo>
                  <a:pt x="0" y="0"/>
                </a:moveTo>
                <a:lnTo>
                  <a:pt x="12192000" y="0"/>
                </a:lnTo>
              </a:path>
              <a:path w="12192000" h="3175">
                <a:moveTo>
                  <a:pt x="0" y="3048"/>
                </a:moveTo>
                <a:lnTo>
                  <a:pt x="12192000" y="3048"/>
                </a:lnTo>
              </a:path>
            </a:pathLst>
          </a:custGeom>
          <a:ln w="4572">
            <a:solidFill>
              <a:srgbClr val="4B77C6"/>
            </a:solidFill>
          </a:ln>
        </p:spPr>
        <p:txBody>
          <a:bodyPr wrap="square" lIns="0" tIns="0" rIns="0" bIns="0" rtlCol="0"/>
          <a:lstStyle/>
          <a:p>
            <a:endParaRPr sz="1463"/>
          </a:p>
        </p:txBody>
      </p:sp>
      <p:sp>
        <p:nvSpPr>
          <p:cNvPr id="25" name="object 25"/>
          <p:cNvSpPr txBox="1"/>
          <p:nvPr/>
        </p:nvSpPr>
        <p:spPr>
          <a:xfrm>
            <a:off x="132038" y="703368"/>
            <a:ext cx="5354362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 </a:t>
            </a:r>
            <a:r>
              <a:rPr lang="en-US" altLang="ko-KR" sz="1600" spc="16" dirty="0">
                <a:latin typeface="Noto Sans CJK JP Bold"/>
                <a:cs typeface="Noto Sans CJK JP Bold"/>
              </a:rPr>
              <a:t># </a:t>
            </a:r>
            <a:r>
              <a:rPr lang="ko-KR" altLang="en-US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포장작업 </a:t>
            </a:r>
            <a:r>
              <a:rPr lang="en-US" altLang="ko-KR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ER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포장작업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ER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751189" y="1160686"/>
            <a:ext cx="2059623" cy="1081089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62" name="슬라이드 번호 개체 틀 61">
            <a:extLst>
              <a:ext uri="{FF2B5EF4-FFF2-40B4-BE49-F238E27FC236}">
                <a16:creationId xmlns:a16="http://schemas.microsoft.com/office/drawing/2014/main" id="{DB40C00A-A56F-4FFA-A6B2-6530292A620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4764767" y="6491284"/>
            <a:ext cx="376466" cy="307777"/>
          </a:xfrm>
        </p:spPr>
        <p:txBody>
          <a:bodyPr/>
          <a:lstStyle/>
          <a:p>
            <a:pPr marL="30956" algn="ctr">
              <a:spcBef>
                <a:spcPts val="33"/>
              </a:spcBef>
            </a:pPr>
            <a:fld id="{81D60167-4931-47E6-BA6A-407CBD079E47}" type="slidenum">
              <a:rPr lang="en-US" altLang="ko-KR" sz="2000" spc="12" smtClean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pPr marL="30956" algn="ctr">
                <a:spcBef>
                  <a:spcPts val="33"/>
                </a:spcBef>
              </a:pPr>
              <a:t>67</a:t>
            </a:fld>
            <a:endParaRPr lang="en-US" altLang="ko-KR" sz="2000" spc="12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241B0815-B0FF-443F-9CBB-14E2F408E5D4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오휘석</a:t>
            </a:r>
            <a:endParaRPr lang="ko-KR" altLang="en-US"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8E700D00-F974-409E-B3A4-66AAE2DDBC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0071" y="1288144"/>
            <a:ext cx="5340900" cy="5268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7364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id="{E83C6F55-D9A7-4B53-A9D3-81F6AD898B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32" name="object 14">
            <a:extLst>
              <a:ext uri="{FF2B5EF4-FFF2-40B4-BE49-F238E27FC236}">
                <a16:creationId xmlns:a16="http://schemas.microsoft.com/office/drawing/2014/main" id="{8D814BBE-C394-45A3-9FDB-9086C7257757}"/>
              </a:ext>
            </a:extLst>
          </p:cNvPr>
          <p:cNvSpPr txBox="1"/>
          <p:nvPr/>
        </p:nvSpPr>
        <p:spPr>
          <a:xfrm>
            <a:off x="2304015" y="2470405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altLang="ko-KR" sz="16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02 </a:t>
            </a:r>
            <a:r>
              <a:rPr lang="ko-KR" altLang="en-US" sz="16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시스템관리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7" name="object 14">
            <a:extLst>
              <a:ext uri="{FF2B5EF4-FFF2-40B4-BE49-F238E27FC236}">
                <a16:creationId xmlns:a16="http://schemas.microsoft.com/office/drawing/2014/main" id="{178B2091-006E-408E-B5BB-E5CC7AE73E6B}"/>
              </a:ext>
            </a:extLst>
          </p:cNvPr>
          <p:cNvSpPr txBox="1"/>
          <p:nvPr/>
        </p:nvSpPr>
        <p:spPr>
          <a:xfrm>
            <a:off x="2304015" y="3035810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3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기준정보관리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2" name="object 14">
            <a:extLst>
              <a:ext uri="{FF2B5EF4-FFF2-40B4-BE49-F238E27FC236}">
                <a16:creationId xmlns:a16="http://schemas.microsoft.com/office/drawing/2014/main" id="{EE3B9541-9D4D-48B0-99EA-2598F4829F95}"/>
              </a:ext>
            </a:extLst>
          </p:cNvPr>
          <p:cNvSpPr txBox="1"/>
          <p:nvPr/>
        </p:nvSpPr>
        <p:spPr>
          <a:xfrm>
            <a:off x="2304015" y="3601216"/>
            <a:ext cx="3027286" cy="318196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2000" b="1" spc="37" dirty="0">
                <a:solidFill>
                  <a:srgbClr val="2C4A9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2000" b="1" spc="37" dirty="0">
                <a:solidFill>
                  <a:srgbClr val="2C4A9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4</a:t>
            </a:r>
            <a:r>
              <a:rPr lang="en-US" altLang="ko-KR" sz="1400" b="1" spc="37" dirty="0">
                <a:solidFill>
                  <a:srgbClr val="2C4A9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2000" b="1" spc="-8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작업지시관리</a:t>
            </a:r>
            <a:endParaRPr sz="2000" b="1" dirty="0">
              <a:solidFill>
                <a:schemeClr val="tx1">
                  <a:lumMod val="85000"/>
                  <a:lumOff val="1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7" name="object 14">
            <a:extLst>
              <a:ext uri="{FF2B5EF4-FFF2-40B4-BE49-F238E27FC236}">
                <a16:creationId xmlns:a16="http://schemas.microsoft.com/office/drawing/2014/main" id="{E5A4E7A6-B017-42FD-B963-E2A8DE5442FD}"/>
              </a:ext>
            </a:extLst>
          </p:cNvPr>
          <p:cNvSpPr txBox="1"/>
          <p:nvPr/>
        </p:nvSpPr>
        <p:spPr>
          <a:xfrm>
            <a:off x="2304015" y="4166621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5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실적관리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52" name="object 14">
            <a:extLst>
              <a:ext uri="{FF2B5EF4-FFF2-40B4-BE49-F238E27FC236}">
                <a16:creationId xmlns:a16="http://schemas.microsoft.com/office/drawing/2014/main" id="{22E86203-82ED-4E09-8BC3-D3786A7BE5E5}"/>
              </a:ext>
            </a:extLst>
          </p:cNvPr>
          <p:cNvSpPr txBox="1"/>
          <p:nvPr/>
        </p:nvSpPr>
        <p:spPr>
          <a:xfrm>
            <a:off x="5809215" y="1905000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6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57" name="object 14">
            <a:extLst>
              <a:ext uri="{FF2B5EF4-FFF2-40B4-BE49-F238E27FC236}">
                <a16:creationId xmlns:a16="http://schemas.microsoft.com/office/drawing/2014/main" id="{2649E2C7-A62F-4EC8-97BD-16E73DDFE488}"/>
              </a:ext>
            </a:extLst>
          </p:cNvPr>
          <p:cNvSpPr txBox="1"/>
          <p:nvPr/>
        </p:nvSpPr>
        <p:spPr>
          <a:xfrm>
            <a:off x="5809215" y="2470405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7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일지관리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2" name="object 14">
            <a:extLst>
              <a:ext uri="{FF2B5EF4-FFF2-40B4-BE49-F238E27FC236}">
                <a16:creationId xmlns:a16="http://schemas.microsoft.com/office/drawing/2014/main" id="{709C3A63-E24F-4F44-979A-687718943837}"/>
              </a:ext>
            </a:extLst>
          </p:cNvPr>
          <p:cNvSpPr txBox="1"/>
          <p:nvPr/>
        </p:nvSpPr>
        <p:spPr>
          <a:xfrm>
            <a:off x="5809215" y="3035810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8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분석관리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7" name="object 14">
            <a:extLst>
              <a:ext uri="{FF2B5EF4-FFF2-40B4-BE49-F238E27FC236}">
                <a16:creationId xmlns:a16="http://schemas.microsoft.com/office/drawing/2014/main" id="{4530B7D2-2FFD-4887-9C82-396856817E8C}"/>
              </a:ext>
            </a:extLst>
          </p:cNvPr>
          <p:cNvSpPr txBox="1"/>
          <p:nvPr/>
        </p:nvSpPr>
        <p:spPr>
          <a:xfrm>
            <a:off x="5809215" y="3601215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9 </a:t>
            </a:r>
            <a:r>
              <a:rPr lang="ko-KR" altLang="en-US" sz="1600" b="1" spc="-8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금형관리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72" name="object 14">
            <a:extLst>
              <a:ext uri="{FF2B5EF4-FFF2-40B4-BE49-F238E27FC236}">
                <a16:creationId xmlns:a16="http://schemas.microsoft.com/office/drawing/2014/main" id="{7759E8B5-A2DA-4CE4-94CE-50675FEEC114}"/>
              </a:ext>
            </a:extLst>
          </p:cNvPr>
          <p:cNvSpPr txBox="1"/>
          <p:nvPr/>
        </p:nvSpPr>
        <p:spPr>
          <a:xfrm>
            <a:off x="5809215" y="4166620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10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현장운영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77" name="object 14">
            <a:extLst>
              <a:ext uri="{FF2B5EF4-FFF2-40B4-BE49-F238E27FC236}">
                <a16:creationId xmlns:a16="http://schemas.microsoft.com/office/drawing/2014/main" id="{668076B2-3DF5-4A8A-AC3D-F3D5078E2F74}"/>
              </a:ext>
            </a:extLst>
          </p:cNvPr>
          <p:cNvSpPr txBox="1"/>
          <p:nvPr/>
        </p:nvSpPr>
        <p:spPr>
          <a:xfrm>
            <a:off x="5809215" y="4732025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11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웹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83" name="object 14">
            <a:extLst>
              <a:ext uri="{FF2B5EF4-FFF2-40B4-BE49-F238E27FC236}">
                <a16:creationId xmlns:a16="http://schemas.microsoft.com/office/drawing/2014/main" id="{C5BAA339-DE40-45AE-9676-51A18E03EAC6}"/>
              </a:ext>
            </a:extLst>
          </p:cNvPr>
          <p:cNvSpPr txBox="1"/>
          <p:nvPr/>
        </p:nvSpPr>
        <p:spPr>
          <a:xfrm>
            <a:off x="2304015" y="1905000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altLang="ko-KR" sz="16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01 </a:t>
            </a:r>
            <a:r>
              <a:rPr lang="ko-KR" altLang="en-US" sz="1600" b="1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메인화면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4" name="object 14">
            <a:extLst>
              <a:ext uri="{FF2B5EF4-FFF2-40B4-BE49-F238E27FC236}">
                <a16:creationId xmlns:a16="http://schemas.microsoft.com/office/drawing/2014/main" id="{5BA38C36-9196-4449-A609-12119C5838CC}"/>
              </a:ext>
            </a:extLst>
          </p:cNvPr>
          <p:cNvSpPr txBox="1"/>
          <p:nvPr/>
        </p:nvSpPr>
        <p:spPr>
          <a:xfrm>
            <a:off x="5791798" y="5358985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12 ERD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183993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id="{E83C6F55-D9A7-4B53-A9D3-81F6AD898B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32" name="object 14">
            <a:extLst>
              <a:ext uri="{FF2B5EF4-FFF2-40B4-BE49-F238E27FC236}">
                <a16:creationId xmlns:a16="http://schemas.microsoft.com/office/drawing/2014/main" id="{8D814BBE-C394-45A3-9FDB-9086C7257757}"/>
              </a:ext>
            </a:extLst>
          </p:cNvPr>
          <p:cNvSpPr txBox="1"/>
          <p:nvPr/>
        </p:nvSpPr>
        <p:spPr>
          <a:xfrm>
            <a:off x="2304015" y="2470405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altLang="ko-KR" sz="16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02 </a:t>
            </a:r>
            <a:r>
              <a:rPr lang="ko-KR" altLang="en-US" sz="16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시스템관리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7" name="object 14">
            <a:extLst>
              <a:ext uri="{FF2B5EF4-FFF2-40B4-BE49-F238E27FC236}">
                <a16:creationId xmlns:a16="http://schemas.microsoft.com/office/drawing/2014/main" id="{178B2091-006E-408E-B5BB-E5CC7AE73E6B}"/>
              </a:ext>
            </a:extLst>
          </p:cNvPr>
          <p:cNvSpPr txBox="1"/>
          <p:nvPr/>
        </p:nvSpPr>
        <p:spPr>
          <a:xfrm>
            <a:off x="2304015" y="3035810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3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기준정보관리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2" name="object 14">
            <a:extLst>
              <a:ext uri="{FF2B5EF4-FFF2-40B4-BE49-F238E27FC236}">
                <a16:creationId xmlns:a16="http://schemas.microsoft.com/office/drawing/2014/main" id="{EE3B9541-9D4D-48B0-99EA-2598F4829F95}"/>
              </a:ext>
            </a:extLst>
          </p:cNvPr>
          <p:cNvSpPr txBox="1"/>
          <p:nvPr/>
        </p:nvSpPr>
        <p:spPr>
          <a:xfrm>
            <a:off x="2304015" y="3601216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4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작업지시관리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7" name="object 14">
            <a:extLst>
              <a:ext uri="{FF2B5EF4-FFF2-40B4-BE49-F238E27FC236}">
                <a16:creationId xmlns:a16="http://schemas.microsoft.com/office/drawing/2014/main" id="{E5A4E7A6-B017-42FD-B963-E2A8DE5442FD}"/>
              </a:ext>
            </a:extLst>
          </p:cNvPr>
          <p:cNvSpPr txBox="1"/>
          <p:nvPr/>
        </p:nvSpPr>
        <p:spPr>
          <a:xfrm>
            <a:off x="2304015" y="4166621"/>
            <a:ext cx="3027286" cy="318196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2000" b="1" spc="37" dirty="0">
                <a:solidFill>
                  <a:srgbClr val="2C4A9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2000" b="1" spc="37" dirty="0">
                <a:solidFill>
                  <a:srgbClr val="2C4A9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5</a:t>
            </a:r>
            <a:r>
              <a:rPr lang="en-US" altLang="ko-KR" sz="1400" b="1" spc="37" dirty="0">
                <a:solidFill>
                  <a:srgbClr val="2C4A9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2000" b="1" spc="-8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실적관리</a:t>
            </a:r>
            <a:endParaRPr sz="2000" b="1" dirty="0">
              <a:solidFill>
                <a:schemeClr val="tx1">
                  <a:lumMod val="85000"/>
                  <a:lumOff val="1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52" name="object 14">
            <a:extLst>
              <a:ext uri="{FF2B5EF4-FFF2-40B4-BE49-F238E27FC236}">
                <a16:creationId xmlns:a16="http://schemas.microsoft.com/office/drawing/2014/main" id="{22E86203-82ED-4E09-8BC3-D3786A7BE5E5}"/>
              </a:ext>
            </a:extLst>
          </p:cNvPr>
          <p:cNvSpPr txBox="1"/>
          <p:nvPr/>
        </p:nvSpPr>
        <p:spPr>
          <a:xfrm>
            <a:off x="5809215" y="1905000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6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57" name="object 14">
            <a:extLst>
              <a:ext uri="{FF2B5EF4-FFF2-40B4-BE49-F238E27FC236}">
                <a16:creationId xmlns:a16="http://schemas.microsoft.com/office/drawing/2014/main" id="{2649E2C7-A62F-4EC8-97BD-16E73DDFE488}"/>
              </a:ext>
            </a:extLst>
          </p:cNvPr>
          <p:cNvSpPr txBox="1"/>
          <p:nvPr/>
        </p:nvSpPr>
        <p:spPr>
          <a:xfrm>
            <a:off x="5809215" y="2470405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7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일지관리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2" name="object 14">
            <a:extLst>
              <a:ext uri="{FF2B5EF4-FFF2-40B4-BE49-F238E27FC236}">
                <a16:creationId xmlns:a16="http://schemas.microsoft.com/office/drawing/2014/main" id="{709C3A63-E24F-4F44-979A-687718943837}"/>
              </a:ext>
            </a:extLst>
          </p:cNvPr>
          <p:cNvSpPr txBox="1"/>
          <p:nvPr/>
        </p:nvSpPr>
        <p:spPr>
          <a:xfrm>
            <a:off x="5809215" y="3035810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8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분석관리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7" name="object 14">
            <a:extLst>
              <a:ext uri="{FF2B5EF4-FFF2-40B4-BE49-F238E27FC236}">
                <a16:creationId xmlns:a16="http://schemas.microsoft.com/office/drawing/2014/main" id="{4530B7D2-2FFD-4887-9C82-396856817E8C}"/>
              </a:ext>
            </a:extLst>
          </p:cNvPr>
          <p:cNvSpPr txBox="1"/>
          <p:nvPr/>
        </p:nvSpPr>
        <p:spPr>
          <a:xfrm>
            <a:off x="5809215" y="3601215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9 </a:t>
            </a:r>
            <a:r>
              <a:rPr lang="ko-KR" altLang="en-US" sz="1600" b="1" spc="-8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금형관리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72" name="object 14">
            <a:extLst>
              <a:ext uri="{FF2B5EF4-FFF2-40B4-BE49-F238E27FC236}">
                <a16:creationId xmlns:a16="http://schemas.microsoft.com/office/drawing/2014/main" id="{7759E8B5-A2DA-4CE4-94CE-50675FEEC114}"/>
              </a:ext>
            </a:extLst>
          </p:cNvPr>
          <p:cNvSpPr txBox="1"/>
          <p:nvPr/>
        </p:nvSpPr>
        <p:spPr>
          <a:xfrm>
            <a:off x="5809215" y="4166620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10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현장운영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77" name="object 14">
            <a:extLst>
              <a:ext uri="{FF2B5EF4-FFF2-40B4-BE49-F238E27FC236}">
                <a16:creationId xmlns:a16="http://schemas.microsoft.com/office/drawing/2014/main" id="{668076B2-3DF5-4A8A-AC3D-F3D5078E2F74}"/>
              </a:ext>
            </a:extLst>
          </p:cNvPr>
          <p:cNvSpPr txBox="1"/>
          <p:nvPr/>
        </p:nvSpPr>
        <p:spPr>
          <a:xfrm>
            <a:off x="5809215" y="4732025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11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웹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83" name="object 14">
            <a:extLst>
              <a:ext uri="{FF2B5EF4-FFF2-40B4-BE49-F238E27FC236}">
                <a16:creationId xmlns:a16="http://schemas.microsoft.com/office/drawing/2014/main" id="{C5BAA339-DE40-45AE-9676-51A18E03EAC6}"/>
              </a:ext>
            </a:extLst>
          </p:cNvPr>
          <p:cNvSpPr txBox="1"/>
          <p:nvPr/>
        </p:nvSpPr>
        <p:spPr>
          <a:xfrm>
            <a:off x="2304015" y="1905000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altLang="ko-KR" sz="16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01 </a:t>
            </a:r>
            <a:r>
              <a:rPr lang="ko-KR" altLang="en-US" sz="1600" b="1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메인화면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4" name="object 14">
            <a:extLst>
              <a:ext uri="{FF2B5EF4-FFF2-40B4-BE49-F238E27FC236}">
                <a16:creationId xmlns:a16="http://schemas.microsoft.com/office/drawing/2014/main" id="{683F0B39-29BC-4596-95C8-85CA86E8E64F}"/>
              </a:ext>
            </a:extLst>
          </p:cNvPr>
          <p:cNvSpPr txBox="1"/>
          <p:nvPr/>
        </p:nvSpPr>
        <p:spPr>
          <a:xfrm>
            <a:off x="5791798" y="5358985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12 ERD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572679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</a:t>
              </a: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5</a:t>
              </a:r>
              <a:r>
                <a:rPr lang="en-US" altLang="ko-KR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실적관리</a:t>
              </a:r>
              <a:endPara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9" y="703368"/>
            <a:ext cx="1066800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 </a:t>
            </a:r>
            <a:r>
              <a:rPr lang="ko-KR" altLang="en-US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실적조회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2" y="1013872"/>
            <a:ext cx="7445827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메뉴</a:t>
            </a:r>
            <a:r>
              <a:rPr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200" spc="-41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실적관리</a:t>
            </a:r>
            <a:r>
              <a:rPr sz="1200" spc="-41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 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실적조회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751189" y="1160686"/>
            <a:ext cx="2059623" cy="4773832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조회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지정한 조건으로 내용을 조회한다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수정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열의 생산수량을 수정할 수 있다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새로고침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모든 조회내역을 초기화 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2) </a:t>
            </a: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검색조건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항목의 빈 칸에 자신이 찾고 싶은 조건을 설정 후 클릭하면 검색한 내용이 아래 화면에 조회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작업지시일자별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공정별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작업장별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pic>
        <p:nvPicPr>
          <p:cNvPr id="60" name="그림 59">
            <a:extLst>
              <a:ext uri="{FF2B5EF4-FFF2-40B4-BE49-F238E27FC236}">
                <a16:creationId xmlns:a16="http://schemas.microsoft.com/office/drawing/2014/main" id="{7C1554F7-98FF-495F-8B1D-3BA40A7AB9A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00367" y="1858338"/>
            <a:ext cx="7419593" cy="4536193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2" name="슬라이드 번호 개체 틀 61">
            <a:extLst>
              <a:ext uri="{FF2B5EF4-FFF2-40B4-BE49-F238E27FC236}">
                <a16:creationId xmlns:a16="http://schemas.microsoft.com/office/drawing/2014/main" id="{DB40C00A-A56F-4FFA-A6B2-6530292A620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4764767" y="6491284"/>
            <a:ext cx="376466" cy="307777"/>
          </a:xfrm>
        </p:spPr>
        <p:txBody>
          <a:bodyPr/>
          <a:lstStyle/>
          <a:p>
            <a:pPr marL="30956" algn="ctr">
              <a:spcBef>
                <a:spcPts val="33"/>
              </a:spcBef>
            </a:pPr>
            <a:fld id="{81D60167-4931-47E6-BA6A-407CBD079E47}" type="slidenum">
              <a:rPr lang="en-US" altLang="ko-KR" sz="2000" spc="12" smtClean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pPr marL="30956" algn="ctr">
                <a:spcBef>
                  <a:spcPts val="33"/>
                </a:spcBef>
              </a:pPr>
              <a:t>9</a:t>
            </a:fld>
            <a:endParaRPr lang="en-US" altLang="ko-KR" sz="2000" spc="12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D6BC4724-5C7E-4CC1-A060-4171E7CB9B27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979580" y="3962400"/>
            <a:ext cx="2042160" cy="21304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AC44E63A-73CB-4811-96BE-F5F1EE115D3B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4343400" y="3966845"/>
            <a:ext cx="2038350" cy="212598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2767A67F-701A-4AD0-9CC9-BAA6AAFBA9D9}"/>
              </a:ext>
            </a:extLst>
          </p:cNvPr>
          <p:cNvSpPr/>
          <p:nvPr/>
        </p:nvSpPr>
        <p:spPr>
          <a:xfrm>
            <a:off x="3068465" y="4038600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1B027DC5-28CA-4BD1-9E10-ACE189992952}"/>
              </a:ext>
            </a:extLst>
          </p:cNvPr>
          <p:cNvSpPr/>
          <p:nvPr/>
        </p:nvSpPr>
        <p:spPr>
          <a:xfrm>
            <a:off x="5503603" y="4038600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A7886D37-5A9C-49D8-9302-67B55F402618}"/>
              </a:ext>
            </a:extLst>
          </p:cNvPr>
          <p:cNvSpPr/>
          <p:nvPr/>
        </p:nvSpPr>
        <p:spPr>
          <a:xfrm>
            <a:off x="2507575" y="2591607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D9F6C63-9C3B-448B-8B68-12C22B0B2B7E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오휘석</a:t>
            </a:r>
            <a:endParaRPr lang="ko-KR" altLang="en-US"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8" name="object 19">
            <a:extLst>
              <a:ext uri="{FF2B5EF4-FFF2-40B4-BE49-F238E27FC236}">
                <a16:creationId xmlns:a16="http://schemas.microsoft.com/office/drawing/2014/main" id="{BBBD1D11-C566-48F0-A0FC-385B86F3277F}"/>
              </a:ext>
            </a:extLst>
          </p:cNvPr>
          <p:cNvSpPr/>
          <p:nvPr/>
        </p:nvSpPr>
        <p:spPr>
          <a:xfrm>
            <a:off x="64595" y="1297243"/>
            <a:ext cx="7455366" cy="504736"/>
          </a:xfrm>
          <a:custGeom>
            <a:avLst/>
            <a:gdLst/>
            <a:ahLst/>
            <a:cxnLst/>
            <a:rect l="l" t="t" r="r" b="b"/>
            <a:pathLst>
              <a:path w="2801620" h="5991225">
                <a:moveTo>
                  <a:pt x="2801111" y="0"/>
                </a:moveTo>
                <a:lnTo>
                  <a:pt x="0" y="0"/>
                </a:lnTo>
                <a:lnTo>
                  <a:pt x="0" y="5990844"/>
                </a:lnTo>
                <a:lnTo>
                  <a:pt x="2801111" y="5990844"/>
                </a:lnTo>
                <a:lnTo>
                  <a:pt x="2801111" y="0"/>
                </a:lnTo>
                <a:close/>
              </a:path>
            </a:pathLst>
          </a:custGeom>
          <a:ln w="3175">
            <a:solidFill>
              <a:srgbClr val="4B77C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/>
          <a:lstStyle/>
          <a:p>
            <a:endParaRPr sz="1463" dirty="0">
              <a:highlight>
                <a:srgbClr val="000000"/>
              </a:highlight>
            </a:endParaRPr>
          </a:p>
        </p:txBody>
      </p:sp>
      <p:sp>
        <p:nvSpPr>
          <p:cNvPr id="39" name="object 22">
            <a:extLst>
              <a:ext uri="{FF2B5EF4-FFF2-40B4-BE49-F238E27FC236}">
                <a16:creationId xmlns:a16="http://schemas.microsoft.com/office/drawing/2014/main" id="{EDBB6BF5-84FD-4BB4-98DF-AB400D98021C}"/>
              </a:ext>
            </a:extLst>
          </p:cNvPr>
          <p:cNvSpPr/>
          <p:nvPr/>
        </p:nvSpPr>
        <p:spPr>
          <a:xfrm>
            <a:off x="64595" y="1297285"/>
            <a:ext cx="1240175" cy="507825"/>
          </a:xfrm>
          <a:custGeom>
            <a:avLst/>
            <a:gdLst/>
            <a:ahLst/>
            <a:cxnLst/>
            <a:rect l="l" t="t" r="r" b="b"/>
            <a:pathLst>
              <a:path w="698500" h="260984">
                <a:moveTo>
                  <a:pt x="697992" y="0"/>
                </a:moveTo>
                <a:lnTo>
                  <a:pt x="0" y="0"/>
                </a:lnTo>
                <a:lnTo>
                  <a:pt x="0" y="260603"/>
                </a:lnTo>
                <a:lnTo>
                  <a:pt x="697992" y="260603"/>
                </a:lnTo>
                <a:lnTo>
                  <a:pt x="697992" y="0"/>
                </a:lnTo>
                <a:close/>
              </a:path>
            </a:pathLst>
          </a:custGeom>
          <a:solidFill>
            <a:srgbClr val="4B77C6"/>
          </a:solidFill>
          <a:ln>
            <a:solidFill>
              <a:srgbClr val="4B77C6"/>
            </a:solidFill>
          </a:ln>
        </p:spPr>
        <p:txBody>
          <a:bodyPr wrap="square" lIns="0" tIns="0" rIns="0" bIns="0" rtlCol="0"/>
          <a:lstStyle/>
          <a:p>
            <a:endParaRPr sz="1463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11D8DC3-B133-4CE1-AB6F-399F09046295}"/>
              </a:ext>
            </a:extLst>
          </p:cNvPr>
          <p:cNvSpPr txBox="1"/>
          <p:nvPr/>
        </p:nvSpPr>
        <p:spPr>
          <a:xfrm>
            <a:off x="95187" y="1379744"/>
            <a:ext cx="11811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Purpose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1" name="object 45">
            <a:extLst>
              <a:ext uri="{FF2B5EF4-FFF2-40B4-BE49-F238E27FC236}">
                <a16:creationId xmlns:a16="http://schemas.microsoft.com/office/drawing/2014/main" id="{CC52C548-C2FC-4BD9-86EE-A82C6828637C}"/>
              </a:ext>
            </a:extLst>
          </p:cNvPr>
          <p:cNvSpPr txBox="1"/>
          <p:nvPr/>
        </p:nvSpPr>
        <p:spPr>
          <a:xfrm>
            <a:off x="1304771" y="1296472"/>
            <a:ext cx="6291302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모든 작업지시를 확인하고 작업지시의 생산수량을 변경할 수 있고 조회하는 화면</a:t>
            </a:r>
            <a:endParaRPr sz="12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462C1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431</TotalTime>
  <Words>4128</Words>
  <Application>Microsoft Office PowerPoint</Application>
  <PresentationFormat>A4 용지(210x297mm)</PresentationFormat>
  <Paragraphs>1252</Paragraphs>
  <Slides>67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67</vt:i4>
      </vt:variant>
    </vt:vector>
  </HeadingPairs>
  <TitlesOfParts>
    <vt:vector size="75" baseType="lpstr">
      <vt:lpstr>Microsoft GothicNeo</vt:lpstr>
      <vt:lpstr>Microsoft GothicNeo Light</vt:lpstr>
      <vt:lpstr>Noto Sans CJK JP Bold</vt:lpstr>
      <vt:lpstr>UnDinaru</vt:lpstr>
      <vt:lpstr>맑은 고딕</vt:lpstr>
      <vt:lpstr>Calibri</vt:lpstr>
      <vt:lpstr>Microsoft New Tai Lue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유 애리</dc:creator>
  <cp:lastModifiedBy>신소연</cp:lastModifiedBy>
  <cp:revision>38</cp:revision>
  <dcterms:created xsi:type="dcterms:W3CDTF">2020-02-20T07:21:29Z</dcterms:created>
  <dcterms:modified xsi:type="dcterms:W3CDTF">2020-02-22T04:40:21Z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2018-11-13T00:00:00Z</vt:filetime>
  </property>
  <property fmtid="{D5CDD505-2E9C-101B-9397-08002B2CF9AE}" pid="3" name="Creator">
    <vt:lpwstr>Office 365용 Microsoft® PowerPoint®</vt:lpwstr>
  </property>
  <property fmtid="{D5CDD505-2E9C-101B-9397-08002B2CF9AE}" pid="4" name="LastSaved">
    <vt:filetime>2020-02-20T00:00:00Z</vt:filetime>
  </property>
</Properties>
</file>